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2"/>
  </p:notesMasterIdLst>
  <p:sldIdLst>
    <p:sldId id="256" r:id="rId2"/>
    <p:sldId id="283" r:id="rId3"/>
    <p:sldId id="282" r:id="rId4"/>
    <p:sldId id="258" r:id="rId5"/>
    <p:sldId id="262" r:id="rId6"/>
    <p:sldId id="268" r:id="rId7"/>
    <p:sldId id="263" r:id="rId8"/>
    <p:sldId id="271" r:id="rId9"/>
    <p:sldId id="265" r:id="rId10"/>
    <p:sldId id="269" r:id="rId11"/>
    <p:sldId id="273" r:id="rId12"/>
    <p:sldId id="277" r:id="rId13"/>
    <p:sldId id="278" r:id="rId14"/>
    <p:sldId id="279" r:id="rId15"/>
    <p:sldId id="276" r:id="rId16"/>
    <p:sldId id="275" r:id="rId17"/>
    <p:sldId id="284" r:id="rId18"/>
    <p:sldId id="274" r:id="rId19"/>
    <p:sldId id="281" r:id="rId20"/>
    <p:sldId id="270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6FFCC"/>
    <a:srgbClr val="66FFFF"/>
    <a:srgbClr val="CCFF99"/>
    <a:srgbClr val="FF0000"/>
    <a:srgbClr val="0000FF"/>
    <a:srgbClr val="FF00FF"/>
    <a:srgbClr val="271137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astu\OneDrive\&#1056;&#1086;&#1073;&#1086;&#1095;&#1080;&#1081;%20&#1089;&#1090;&#1110;&#1083;\&#1056;&#1110;&#1089;&#1090;%20&#1084;&#1110;&#1085;%20&#1079;%20&#1087;%20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8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росту мінімальної заробітної плати 2024 року до 2025 р., грн.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solidFill>
          <a:schemeClr val="accent5">
            <a:lumMod val="40000"/>
            <a:lumOff val="6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5">
            <a:lumMod val="40000"/>
            <a:lumOff val="6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88772117759634"/>
          <c:y val="7.3237264612756731E-2"/>
          <c:w val="0.73121533035227015"/>
          <c:h val="0.8799210971024454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'Додаток 1 (2)'!$F$12:$I$12</c:f>
              <c:strCache>
                <c:ptCount val="4"/>
                <c:pt idx="0">
                  <c:v>01.01.2023р</c:v>
                </c:pt>
                <c:pt idx="1">
                  <c:v>01.01.2024р</c:v>
                </c:pt>
                <c:pt idx="2">
                  <c:v>01.04.2024р</c:v>
                </c:pt>
                <c:pt idx="3">
                  <c:v>01.01.2025р</c:v>
                </c:pt>
              </c:strCache>
            </c:strRef>
          </c:cat>
          <c:val>
            <c:numRef>
              <c:f>'Додаток 1 (2)'!$F$13:$I$13</c:f>
            </c:numRef>
          </c:val>
          <c:extLst>
            <c:ext xmlns:c16="http://schemas.microsoft.com/office/drawing/2014/chart" uri="{C3380CC4-5D6E-409C-BE32-E72D297353CC}">
              <c16:uniqueId val="{00000000-39E0-4BE7-8F69-5BEC2FF9C7B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9E0-4BE7-8F69-5BEC2FF9C7B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9E0-4BE7-8F69-5BEC2FF9C7B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39E0-4BE7-8F69-5BEC2FF9C7B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39E0-4BE7-8F69-5BEC2FF9C7B2}"/>
              </c:ext>
            </c:extLst>
          </c:dPt>
          <c:dLbls>
            <c:dLbl>
              <c:idx val="0"/>
              <c:layout>
                <c:manualLayout>
                  <c:x val="-0.1694363126933803"/>
                  <c:y val="-2.1099250614506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E0-4BE7-8F69-5BEC2FF9C7B2}"/>
                </c:ext>
              </c:extLst>
            </c:dLbl>
            <c:dLbl>
              <c:idx val="1"/>
              <c:layout>
                <c:manualLayout>
                  <c:x val="-0.28229641811062745"/>
                  <c:y val="-6.2650046348373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9E0-4BE7-8F69-5BEC2FF9C7B2}"/>
                </c:ext>
              </c:extLst>
            </c:dLbl>
            <c:dLbl>
              <c:idx val="2"/>
              <c:layout>
                <c:manualLayout>
                  <c:x val="-0.34120736036397753"/>
                  <c:y val="7.3092371327005586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39E0-4BE7-8F69-5BEC2FF9C7B2}"/>
                </c:ext>
              </c:extLst>
            </c:dLbl>
            <c:dLbl>
              <c:idx val="3"/>
              <c:layout>
                <c:manualLayout>
                  <c:x val="-0.33987467633249707"/>
                  <c:y val="5.2208643190434527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39E0-4BE7-8F69-5BEC2FF9C7B2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'Додаток 1 (2)'!$F$12:$I$12</c:f>
              <c:strCache>
                <c:ptCount val="4"/>
                <c:pt idx="0">
                  <c:v>01.01.2023р</c:v>
                </c:pt>
                <c:pt idx="1">
                  <c:v>01.01.2024р</c:v>
                </c:pt>
                <c:pt idx="2">
                  <c:v>01.04.2024р</c:v>
                </c:pt>
                <c:pt idx="3">
                  <c:v>01.01.2025р</c:v>
                </c:pt>
              </c:strCache>
            </c:strRef>
          </c:cat>
          <c:val>
            <c:numRef>
              <c:f>'Додаток 1 (2)'!$F$15:$I$15</c:f>
              <c:numCache>
                <c:formatCode>#,##0\ "грн.";\-#,##0\ "грн."</c:formatCode>
                <c:ptCount val="4"/>
                <c:pt idx="0">
                  <c:v>6700</c:v>
                </c:pt>
                <c:pt idx="1">
                  <c:v>7100</c:v>
                </c:pt>
                <c:pt idx="2">
                  <c:v>8000</c:v>
                </c:pt>
                <c:pt idx="3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9E0-4BE7-8F69-5BEC2FF9C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0"/>
        <c:shape val="box"/>
        <c:axId val="150501632"/>
        <c:axId val="150523904"/>
        <c:axId val="0"/>
      </c:bar3DChart>
      <c:catAx>
        <c:axId val="15050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523904"/>
        <c:crosses val="autoZero"/>
        <c:auto val="1"/>
        <c:lblAlgn val="ctr"/>
        <c:lblOffset val="100"/>
        <c:noMultiLvlLbl val="0"/>
      </c:catAx>
      <c:valAx>
        <c:axId val="15052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#,##0\ &quot;грн.&quot;;\-#,##0\ &quot;грн.&quot;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501632"/>
        <c:crosses val="autoZero"/>
        <c:crossBetween val="between"/>
      </c:valAx>
      <c:spPr>
        <a:ln w="25400">
          <a:noFill/>
        </a:ln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uk-UA" sz="2400" b="1" i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</a:t>
            </a:r>
            <a:r>
              <a:rPr lang="uk-UA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</c:rich>
      </c:tx>
      <c:layout>
        <c:manualLayout>
          <c:xMode val="edge"/>
          <c:yMode val="edge"/>
          <c:x val="0.35676816706073627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857646500103939E-2"/>
          <c:y val="0.18941221930592009"/>
          <c:w val="0.82732922220157545"/>
          <c:h val="0.7552105570137066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01600" prst="riblet"/>
              <a:bevelB prst="angle"/>
              <a:contourClr>
                <a:srgbClr val="000000"/>
              </a:contourClr>
            </a:sp3d>
          </c:spPr>
          <c:explosion val="11"/>
          <c:dPt>
            <c:idx val="0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01600" prst="riblet"/>
                <a:bevelB prst="angl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06-432E-8817-C4F6312C164B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01600" prst="riblet"/>
                <a:bevelB prst="angl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06-432E-8817-C4F6312C164B}"/>
              </c:ext>
            </c:extLst>
          </c:dPt>
          <c:dPt>
            <c:idx val="2"/>
            <c:bubble3D val="0"/>
            <c:spPr>
              <a:solidFill>
                <a:srgbClr val="CC00FF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01600" prst="riblet"/>
                <a:bevelB prst="angl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06-432E-8817-C4F6312C164B}"/>
              </c:ext>
            </c:extLst>
          </c:dPt>
          <c:dPt>
            <c:idx val="3"/>
            <c:bubble3D val="0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01600" prst="riblet"/>
                <a:bevelB prst="angl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06-432E-8817-C4F6312C164B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01600" prst="riblet"/>
                <a:bevelB prst="angl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06-432E-8817-C4F6312C164B}"/>
              </c:ext>
            </c:extLst>
          </c:dPt>
          <c:dLbls>
            <c:dLbl>
              <c:idx val="0"/>
              <c:layout>
                <c:manualLayout>
                  <c:x val="0.17521451302964902"/>
                  <c:y val="-0.119514435695538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err="1" smtClean="0">
                        <a:solidFill>
                          <a:schemeClr val="tx1"/>
                        </a:solidFill>
                      </a:rPr>
                      <a:t>Стимулюючі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600" baseline="0" dirty="0" err="1" smtClean="0">
                        <a:solidFill>
                          <a:schemeClr val="tx1"/>
                        </a:solidFill>
                      </a:rPr>
                      <a:t>виплати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;</a:t>
                    </a:r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8,6 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. грн.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6-432E-8817-C4F6312C164B}"/>
                </c:ext>
              </c:extLst>
            </c:dLbl>
            <c:dLbl>
              <c:idx val="1"/>
              <c:layout>
                <c:manualLayout>
                  <c:x val="-7.7585606627806156E-2"/>
                  <c:y val="0.110223534558180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uk-UA" sz="1600" baseline="0" dirty="0">
                        <a:solidFill>
                          <a:schemeClr val="tx1"/>
                        </a:solidFill>
                      </a:rPr>
                      <a:t>Енергоносії;</a:t>
                    </a:r>
                  </a:p>
                  <a:p>
                    <a:pPr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uk-UA" sz="160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uk-UA" sz="1600" baseline="0" dirty="0" smtClean="0">
                        <a:solidFill>
                          <a:schemeClr val="tx1"/>
                        </a:solidFill>
                      </a:rPr>
                      <a:t>2,3 </a:t>
                    </a:r>
                    <a:r>
                      <a:rPr lang="uk-UA" sz="1600" baseline="0" dirty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uk-UA" sz="1600" baseline="0" dirty="0" smtClean="0">
                        <a:solidFill>
                          <a:schemeClr val="tx1"/>
                        </a:solidFill>
                      </a:rPr>
                      <a:t>. грн.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06-432E-8817-C4F6312C164B}"/>
                </c:ext>
              </c:extLst>
            </c:dLbl>
            <c:dLbl>
              <c:idx val="2"/>
              <c:layout>
                <c:manualLayout>
                  <c:x val="-0.20429955601675873"/>
                  <c:y val="3.5585885097696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Пільгові медикаменти;</a:t>
                    </a:r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3,1 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. грн.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06-432E-8817-C4F6312C164B}"/>
                </c:ext>
              </c:extLst>
            </c:dLbl>
            <c:dLbl>
              <c:idx val="3"/>
              <c:layout>
                <c:manualLayout>
                  <c:x val="3.0778077672561091E-2"/>
                  <c:y val="-7.82368037328667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err="1" smtClean="0">
                        <a:solidFill>
                          <a:schemeClr val="tx1"/>
                        </a:solidFill>
                      </a:rPr>
                      <a:t>Інші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600" baseline="0" dirty="0" err="1" smtClean="0">
                        <a:solidFill>
                          <a:schemeClr val="tx1"/>
                        </a:solidFill>
                      </a:rPr>
                      <a:t>видатки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;</a:t>
                    </a:r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0,4 млн. грн.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06-432E-8817-C4F6312C164B}"/>
                </c:ext>
              </c:extLst>
            </c:dLbl>
            <c:dLbl>
              <c:idx val="4"/>
              <c:layout>
                <c:manualLayout>
                  <c:x val="-0.17735093942932859"/>
                  <c:y val="-0.225135899679206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err="1" smtClean="0">
                        <a:solidFill>
                          <a:schemeClr val="tx1"/>
                        </a:solidFill>
                      </a:rPr>
                      <a:t>Медикаменти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для </a:t>
                    </a:r>
                    <a:r>
                      <a:rPr lang="ru-RU" sz="1600" baseline="0" dirty="0" err="1" smtClean="0">
                        <a:solidFill>
                          <a:schemeClr val="tx1"/>
                        </a:solidFill>
                      </a:rPr>
                      <a:t>невідкладної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600" baseline="0" dirty="0" err="1" smtClean="0">
                        <a:solidFill>
                          <a:schemeClr val="tx1"/>
                        </a:solidFill>
                      </a:rPr>
                      <a:t>допомоги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; </a:t>
                    </a:r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2,2 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. грн.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06-432E-8817-C4F6312C1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587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Sheet1!$C$4:$C$8</c:f>
              <c:strCache>
                <c:ptCount val="5"/>
                <c:pt idx="0">
                  <c:v>Стимулюючі виплати</c:v>
                </c:pt>
                <c:pt idx="1">
                  <c:v>Енергоносії</c:v>
                </c:pt>
                <c:pt idx="2">
                  <c:v>Пільгові медикаменти</c:v>
                </c:pt>
                <c:pt idx="3">
                  <c:v>Інші видатки</c:v>
                </c:pt>
                <c:pt idx="4">
                  <c:v>Техічні засоби для інвалідів</c:v>
                </c:pt>
              </c:strCache>
            </c:strRef>
          </c:cat>
          <c:val>
            <c:numRef>
              <c:f>Sheet1!$D$4:$D$8</c:f>
              <c:numCache>
                <c:formatCode>#,##0.0</c:formatCode>
                <c:ptCount val="5"/>
                <c:pt idx="0">
                  <c:v>8.6</c:v>
                </c:pt>
                <c:pt idx="1">
                  <c:v>2.2999999999999998</c:v>
                </c:pt>
                <c:pt idx="2">
                  <c:v>3.1</c:v>
                </c:pt>
                <c:pt idx="3">
                  <c:v>0.4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06-432E-8817-C4F6312C1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6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uk-UA" sz="1600" b="1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uk-UA" sz="1600" b="1" baseline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р.р</a:t>
            </a:r>
            <a:r>
              <a:rPr lang="uk-UA" sz="16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0922206462876726"/>
          <c:y val="1.25351389294987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rAngAx val="0"/>
      <c:perspective val="70"/>
    </c:view3D>
    <c:floor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87110045571784E-2"/>
          <c:y val="7.7487393820294695E-2"/>
          <c:w val="0.92156214147763293"/>
          <c:h val="0.81741672058211245"/>
        </c:manualLayout>
      </c:layout>
      <c:bar3DChart>
        <c:barDir val="col"/>
        <c:grouping val="clustered"/>
        <c:varyColors val="0"/>
        <c:ser>
          <c:idx val="0"/>
          <c:order val="0"/>
          <c:tx>
            <c:v>2024</c:v>
          </c:tx>
          <c:spPr>
            <a:solidFill>
              <a:srgbClr val="00FFCC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483312203084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C1-4256-B3B1-D94131AF2DC8}"/>
                </c:ext>
              </c:extLst>
            </c:dLbl>
            <c:dLbl>
              <c:idx val="1"/>
              <c:layout>
                <c:manualLayout>
                  <c:x val="0"/>
                  <c:y val="0.12326115490421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C1-4256-B3B1-D94131AF2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PowerPoint]Аркуш1'!$A$9:$A$10</c:f>
              <c:strCache>
                <c:ptCount val="2"/>
                <c:pt idx="0">
                  <c:v>Культура</c:v>
                </c:pt>
                <c:pt idx="1">
                  <c:v>в т.ч. зарплата</c:v>
                </c:pt>
              </c:strCache>
            </c:strRef>
          </c:cat>
          <c:val>
            <c:numRef>
              <c:f>'[Диаграмма в Microsoft PowerPoint]Аркуш1'!$B$9:$B$10</c:f>
              <c:numCache>
                <c:formatCode>#,##0.0</c:formatCode>
                <c:ptCount val="2"/>
                <c:pt idx="0">
                  <c:v>32.6</c:v>
                </c:pt>
                <c:pt idx="1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C1-4256-B3B1-D94131AF2DC8}"/>
            </c:ext>
          </c:extLst>
        </c:ser>
        <c:ser>
          <c:idx val="1"/>
          <c:order val="1"/>
          <c:tx>
            <c:v>2025</c:v>
          </c:tx>
          <c:spPr>
            <a:solidFill>
              <a:srgbClr val="FF00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0027152198615522E-17"/>
                  <c:y val="9.1923573148907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C1-4256-B3B1-D94131AF2DC8}"/>
                </c:ext>
              </c:extLst>
            </c:dLbl>
            <c:dLbl>
              <c:idx val="1"/>
              <c:layout>
                <c:manualLayout>
                  <c:x val="1.3643926395420828E-3"/>
                  <c:y val="6.8942679861680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C1-4256-B3B1-D94131AF2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PowerPoint]Аркуш1'!$A$9:$A$10</c:f>
              <c:strCache>
                <c:ptCount val="2"/>
                <c:pt idx="0">
                  <c:v>Культура</c:v>
                </c:pt>
                <c:pt idx="1">
                  <c:v>в т.ч. зарплата</c:v>
                </c:pt>
              </c:strCache>
            </c:strRef>
          </c:cat>
          <c:val>
            <c:numRef>
              <c:f>'[Диаграмма в Microsoft PowerPoint]Аркуш1'!$C$9:$C$10</c:f>
              <c:numCache>
                <c:formatCode>#,##0.0</c:formatCode>
                <c:ptCount val="2"/>
                <c:pt idx="0">
                  <c:v>32.299999999999997</c:v>
                </c:pt>
                <c:pt idx="1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C1-4256-B3B1-D94131AF2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91556608"/>
        <c:axId val="191629568"/>
        <c:axId val="0"/>
      </c:bar3DChart>
      <c:catAx>
        <c:axId val="1915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629568"/>
        <c:crosses val="autoZero"/>
        <c:auto val="1"/>
        <c:lblAlgn val="ctr"/>
        <c:lblOffset val="100"/>
        <c:noMultiLvlLbl val="0"/>
      </c:catAx>
      <c:valAx>
        <c:axId val="19162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55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6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захист 2024-2025 р.р.</a:t>
            </a:r>
            <a:endParaRPr lang="uk-UA" sz="16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8415280509994926"/>
          <c:y val="1.253503270212370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rAngAx val="0"/>
      <c:perspective val="70"/>
    </c:view3D>
    <c:floor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87109726913004E-2"/>
          <c:y val="7.1912181970101657E-2"/>
          <c:w val="0.92156214147763293"/>
          <c:h val="0.81741672058211245"/>
        </c:manualLayout>
      </c:layout>
      <c:bar3DChart>
        <c:barDir val="col"/>
        <c:grouping val="clustered"/>
        <c:varyColors val="0"/>
        <c:ser>
          <c:idx val="0"/>
          <c:order val="0"/>
          <c:tx>
            <c:v>2024</c:v>
          </c:tx>
          <c:spPr>
            <a:solidFill>
              <a:srgbClr val="CC66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483312203084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08-4F65-B38A-35AD426BD473}"/>
                </c:ext>
              </c:extLst>
            </c:dLbl>
            <c:dLbl>
              <c:idx val="1"/>
              <c:layout>
                <c:manualLayout>
                  <c:x val="0"/>
                  <c:y val="0.12326115490421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08-4F65-B38A-35AD426BD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PowerPoint]Аркуш1'!$A$11:$A$12</c:f>
              <c:strCache>
                <c:ptCount val="2"/>
                <c:pt idx="0">
                  <c:v>Соцзахист</c:v>
                </c:pt>
                <c:pt idx="1">
                  <c:v>в т.ч. зарплата</c:v>
                </c:pt>
              </c:strCache>
            </c:strRef>
          </c:cat>
          <c:val>
            <c:numRef>
              <c:f>'[Диаграмма в Microsoft PowerPoint]Аркуш1'!$B$11:$B$12</c:f>
              <c:numCache>
                <c:formatCode>#,##0.0</c:formatCode>
                <c:ptCount val="2"/>
                <c:pt idx="0">
                  <c:v>20.3</c:v>
                </c:pt>
                <c:pt idx="1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8-4F65-B38A-35AD426BD473}"/>
            </c:ext>
          </c:extLst>
        </c:ser>
        <c:ser>
          <c:idx val="1"/>
          <c:order val="1"/>
          <c:tx>
            <c:v>2025</c:v>
          </c:tx>
          <c:spPr>
            <a:solidFill>
              <a:srgbClr val="99CC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0027152198615522E-17"/>
                  <c:y val="9.19235731489071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08-4F65-B38A-35AD426BD473}"/>
                </c:ext>
              </c:extLst>
            </c:dLbl>
            <c:dLbl>
              <c:idx val="1"/>
              <c:layout>
                <c:manualLayout>
                  <c:x val="1.3643926395420828E-3"/>
                  <c:y val="6.8942679861680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08-4F65-B38A-35AD426BD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PowerPoint]Аркуш1'!$A$11:$A$12</c:f>
              <c:strCache>
                <c:ptCount val="2"/>
                <c:pt idx="0">
                  <c:v>Соцзахист</c:v>
                </c:pt>
                <c:pt idx="1">
                  <c:v>в т.ч. зарплата</c:v>
                </c:pt>
              </c:strCache>
            </c:strRef>
          </c:cat>
          <c:val>
            <c:numRef>
              <c:f>'[Диаграмма в Microsoft PowerPoint]Аркуш1'!$C$11:$C$12</c:f>
              <c:numCache>
                <c:formatCode>#,##0.0</c:formatCode>
                <c:ptCount val="2"/>
                <c:pt idx="0">
                  <c:v>34.6</c:v>
                </c:pt>
                <c:pt idx="1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08-4F65-B38A-35AD426BD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51826816"/>
        <c:axId val="151828352"/>
        <c:axId val="0"/>
      </c:bar3DChart>
      <c:catAx>
        <c:axId val="15182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828352"/>
        <c:crosses val="autoZero"/>
        <c:auto val="1"/>
        <c:lblAlgn val="ctr"/>
        <c:lblOffset val="100"/>
        <c:noMultiLvlLbl val="0"/>
      </c:catAx>
      <c:valAx>
        <c:axId val="15182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82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6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 та спорт 2024-2025 р.р.</a:t>
            </a:r>
            <a:endParaRPr lang="uk-UA" sz="16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458541855322605"/>
          <c:y val="1.044586058510308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rAngAx val="0"/>
      <c:perspective val="70"/>
    </c:view3D>
    <c:floor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251502685113973E-2"/>
          <c:y val="6.4952361118170987E-2"/>
          <c:w val="0.92156214147763293"/>
          <c:h val="0.81741672058211245"/>
        </c:manualLayout>
      </c:layout>
      <c:bar3DChart>
        <c:barDir val="col"/>
        <c:grouping val="clustered"/>
        <c:varyColors val="0"/>
        <c:ser>
          <c:idx val="0"/>
          <c:order val="0"/>
          <c:tx>
            <c:v>2024</c:v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483312203084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22-46A6-B570-D37BE6D4F679}"/>
                </c:ext>
              </c:extLst>
            </c:dLbl>
            <c:dLbl>
              <c:idx val="1"/>
              <c:layout>
                <c:manualLayout>
                  <c:x val="0"/>
                  <c:y val="0.12326115490421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2-46A6-B570-D37BE6D4F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PowerPoint]Аркуш1'!$A$13:$A$14</c:f>
              <c:strCache>
                <c:ptCount val="2"/>
                <c:pt idx="0">
                  <c:v>Спорт</c:v>
                </c:pt>
                <c:pt idx="1">
                  <c:v>в т.ч. зарплата</c:v>
                </c:pt>
              </c:strCache>
            </c:strRef>
          </c:cat>
          <c:val>
            <c:numRef>
              <c:f>'[Диаграмма в Microsoft PowerPoint]Аркуш1'!$B$13:$B$14</c:f>
              <c:numCache>
                <c:formatCode>#,##0.0</c:formatCode>
                <c:ptCount val="2"/>
                <c:pt idx="0">
                  <c:v>6.7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22-46A6-B570-D37BE6D4F679}"/>
            </c:ext>
          </c:extLst>
        </c:ser>
        <c:ser>
          <c:idx val="1"/>
          <c:order val="1"/>
          <c:tx>
            <c:v>2025</c:v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0027152198615522E-17"/>
                  <c:y val="9.1923573148907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22-46A6-B570-D37BE6D4F679}"/>
                </c:ext>
              </c:extLst>
            </c:dLbl>
            <c:dLbl>
              <c:idx val="1"/>
              <c:layout>
                <c:manualLayout>
                  <c:x val="1.3643926395420828E-3"/>
                  <c:y val="6.8942679861680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22-46A6-B570-D37BE6D4F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PowerPoint]Аркуш1'!$A$13:$A$14</c:f>
              <c:strCache>
                <c:ptCount val="2"/>
                <c:pt idx="0">
                  <c:v>Спорт</c:v>
                </c:pt>
                <c:pt idx="1">
                  <c:v>в т.ч. зарплата</c:v>
                </c:pt>
              </c:strCache>
            </c:strRef>
          </c:cat>
          <c:val>
            <c:numRef>
              <c:f>'[Диаграмма в Microsoft PowerPoint]Аркуш1'!$C$13:$C$14</c:f>
              <c:numCache>
                <c:formatCode>#,##0.0</c:formatCode>
                <c:ptCount val="2"/>
                <c:pt idx="0">
                  <c:v>6.2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22-46A6-B570-D37BE6D4F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7711360"/>
        <c:axId val="150807296"/>
        <c:axId val="0"/>
      </c:bar3DChart>
      <c:catAx>
        <c:axId val="477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807296"/>
        <c:crosses val="autoZero"/>
        <c:auto val="1"/>
        <c:lblAlgn val="ctr"/>
        <c:lblOffset val="100"/>
        <c:noMultiLvlLbl val="0"/>
      </c:catAx>
      <c:valAx>
        <c:axId val="15080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1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spc="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Житлово-комунальне</a:t>
            </a:r>
            <a:r>
              <a:rPr lang="uk-UA" sz="2400" b="0" i="1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господарство та </a:t>
            </a:r>
            <a:endParaRPr lang="uk-UA" sz="2400" b="0" i="1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00" b="1" i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uk-UA" sz="2400" b="0" i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благоустрій 2025р</a:t>
            </a:r>
            <a:r>
              <a:rPr lang="uk-UA" sz="2400" b="0" i="1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815654961908947"/>
          <c:y val="1.5287630140465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spc="0" baseline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511055803096039E-2"/>
          <c:y val="0.18309976423152002"/>
          <c:w val="0.84498350964974756"/>
          <c:h val="0.78315479136819877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explosion val="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C4-4358-A5FC-66973B0EDC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AC4-4358-A5FC-66973B0EDC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AC4-4358-A5FC-66973B0EDC0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AC4-4358-A5FC-66973B0EDC07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AC4-4358-A5FC-66973B0EDC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C85-4BEF-A158-E24A36AD3AC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C85-4BEF-A158-E24A36AD3ACA}"/>
              </c:ext>
            </c:extLst>
          </c:dPt>
          <c:dLbls>
            <c:dLbl>
              <c:idx val="0"/>
              <c:layout>
                <c:manualLayout>
                  <c:x val="0.18535678541650136"/>
                  <c:y val="0.22904961053508466"/>
                </c:manualLayout>
              </c:layout>
              <c:tx>
                <c:rich>
                  <a:bodyPr/>
                  <a:lstStyle/>
                  <a:p>
                    <a:r>
                      <a:rPr lang="ru-RU" sz="1800" baseline="0" dirty="0" smtClean="0"/>
                      <a:t>Підприємства, що надають послуги з ЖКГ та благоустрою (ККП); </a:t>
                    </a:r>
                    <a:endParaRPr lang="ru-RU" sz="1800" baseline="0" dirty="0"/>
                  </a:p>
                  <a:p>
                    <a:r>
                      <a:rPr lang="ru-RU" sz="1800" baseline="0" dirty="0" smtClean="0"/>
                      <a:t>36,9  </a:t>
                    </a:r>
                    <a:r>
                      <a:rPr lang="ru-RU" sz="1800" baseline="0" dirty="0"/>
                      <a:t>млн. грн</a:t>
                    </a:r>
                    <a:r>
                      <a:rPr lang="ru-RU" sz="1800" baseline="0" dirty="0" smtClean="0"/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C4-4358-A5FC-66973B0EDC07}"/>
                </c:ext>
              </c:extLst>
            </c:dLbl>
            <c:dLbl>
              <c:idx val="1"/>
              <c:layout>
                <c:manualLayout>
                  <c:x val="-0.16131311064433373"/>
                  <c:y val="-0.20256185514171116"/>
                </c:manualLayout>
              </c:layout>
              <c:tx>
                <c:rich>
                  <a:bodyPr/>
                  <a:lstStyle/>
                  <a:p>
                    <a:r>
                      <a:rPr lang="ru-RU" sz="1800" baseline="0" dirty="0" err="1" smtClean="0"/>
                      <a:t>Відшкодування</a:t>
                    </a:r>
                    <a:r>
                      <a:rPr lang="ru-RU" sz="1800" baseline="0" dirty="0" smtClean="0"/>
                      <a:t>  </a:t>
                    </a:r>
                    <a:r>
                      <a:rPr lang="ru-RU" sz="1800" baseline="0" dirty="0" err="1" smtClean="0"/>
                      <a:t>різниці</a:t>
                    </a:r>
                    <a:r>
                      <a:rPr lang="ru-RU" sz="1800" baseline="0" dirty="0" smtClean="0"/>
                      <a:t> в  тарифах на </a:t>
                    </a:r>
                    <a:r>
                      <a:rPr lang="ru-RU" sz="1800" baseline="0" dirty="0" err="1" smtClean="0"/>
                      <a:t>водовідведення</a:t>
                    </a:r>
                    <a:r>
                      <a:rPr lang="ru-RU" sz="1800" baseline="0" dirty="0" smtClean="0"/>
                      <a:t> та </a:t>
                    </a:r>
                    <a:r>
                      <a:rPr lang="ru-RU" sz="1800" baseline="0" dirty="0" err="1" smtClean="0"/>
                      <a:t>водопостачання</a:t>
                    </a:r>
                    <a:r>
                      <a:rPr lang="ru-RU" sz="1800" baseline="0" dirty="0" smtClean="0"/>
                      <a:t> ;</a:t>
                    </a:r>
                    <a:endParaRPr lang="ru-RU" sz="1800" baseline="0" dirty="0"/>
                  </a:p>
                  <a:p>
                    <a:r>
                      <a:rPr lang="ru-RU" sz="1800" baseline="0" dirty="0"/>
                      <a:t> </a:t>
                    </a:r>
                    <a:r>
                      <a:rPr lang="ru-RU" sz="1800" baseline="0" dirty="0" smtClean="0"/>
                      <a:t>6,0 </a:t>
                    </a:r>
                    <a:r>
                      <a:rPr lang="ru-RU" sz="1800" baseline="0" dirty="0"/>
                      <a:t>млн</a:t>
                    </a:r>
                    <a:r>
                      <a:rPr lang="ru-RU" sz="1800" baseline="0" dirty="0" smtClean="0"/>
                      <a:t>. грн.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4-4358-A5FC-66973B0EDC07}"/>
                </c:ext>
              </c:extLst>
            </c:dLbl>
            <c:dLbl>
              <c:idx val="2"/>
              <c:layout>
                <c:manualLayout>
                  <c:x val="7.8144378974973588E-2"/>
                  <c:y val="-1.6797611081599748E-2"/>
                </c:manualLayout>
              </c:layout>
              <c:tx>
                <c:rich>
                  <a:bodyPr/>
                  <a:lstStyle/>
                  <a:p>
                    <a:r>
                      <a:rPr lang="ru-RU" sz="1800" baseline="0" dirty="0" smtClean="0"/>
                      <a:t>Понаднормовий вивіз сміття; </a:t>
                    </a:r>
                  </a:p>
                  <a:p>
                    <a:r>
                      <a:rPr lang="ru-RU" sz="1800" baseline="0" dirty="0" smtClean="0"/>
                      <a:t>1,3 </a:t>
                    </a:r>
                    <a:r>
                      <a:rPr lang="ru-RU" sz="1800" baseline="0" dirty="0" err="1" smtClean="0"/>
                      <a:t>млн.грн</a:t>
                    </a:r>
                    <a:r>
                      <a:rPr lang="ru-RU" sz="1800" baseline="0" dirty="0"/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C4-4358-A5FC-66973B0EDC07}"/>
                </c:ext>
              </c:extLst>
            </c:dLbl>
            <c:dLbl>
              <c:idx val="3"/>
              <c:layout>
                <c:manualLayout>
                  <c:x val="-0.14556172318802452"/>
                  <c:y val="-1.5183729248137831E-3"/>
                </c:manualLayout>
              </c:layout>
              <c:tx>
                <c:rich>
                  <a:bodyPr/>
                  <a:lstStyle/>
                  <a:p>
                    <a:r>
                      <a:rPr lang="ru-RU" sz="1800" baseline="0" dirty="0" smtClean="0"/>
                      <a:t>Заходи з благоустрою;  </a:t>
                    </a:r>
                  </a:p>
                  <a:p>
                    <a:r>
                      <a:rPr lang="ru-RU" sz="1800" baseline="0" dirty="0" smtClean="0"/>
                      <a:t>0,5 </a:t>
                    </a:r>
                    <a:r>
                      <a:rPr lang="ru-RU" sz="1800" baseline="0" dirty="0" err="1" smtClean="0"/>
                      <a:t>млн.грн</a:t>
                    </a:r>
                    <a:r>
                      <a:rPr lang="ru-RU" sz="1800" baseline="0" dirty="0"/>
                      <a:t>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C4-4358-A5FC-66973B0EDC07}"/>
                </c:ext>
              </c:extLst>
            </c:dLbl>
            <c:dLbl>
              <c:idx val="4"/>
              <c:layout>
                <c:manualLayout>
                  <c:x val="-3.9964709820838301E-2"/>
                  <c:y val="1.0948966309268927E-2"/>
                </c:manualLayout>
              </c:layout>
              <c:tx>
                <c:rich>
                  <a:bodyPr/>
                  <a:lstStyle/>
                  <a:p>
                    <a:fld id="{F43427DD-2F1D-46C5-AEFC-30581B999A10}" type="CATEGORYNAME">
                      <a:rPr lang="ru-RU" sz="1800" baseline="0"/>
                      <a:pPr/>
                      <a:t>[ИМЯ КАТЕГОРИИ]</a:t>
                    </a:fld>
                    <a:r>
                      <a:rPr lang="ru-RU" sz="1800" baseline="0"/>
                      <a:t>; </a:t>
                    </a:r>
                  </a:p>
                  <a:p>
                    <a:fld id="{8CD0A386-81F6-482F-95A6-FC76B8EE296F}" type="VALUE">
                      <a:rPr lang="ru-RU" sz="1800" baseline="0"/>
                      <a:pPr/>
                      <a:t>[ЗНАЧЕНИЕ]</a:t>
                    </a:fld>
                    <a:r>
                      <a:rPr lang="ru-RU" sz="1800" baseline="0"/>
                      <a:t> млн.грн.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AC4-4358-A5FC-66973B0ED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222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4"/>
                <c:pt idx="0">
                  <c:v>Підприємства, що надають послуги з ЖКГ та благоустрою (ККП)</c:v>
                </c:pt>
                <c:pt idx="1">
                  <c:v>Відшкодування різниці в тарифах на водовідведення та водопостачання</c:v>
                </c:pt>
                <c:pt idx="2">
                  <c:v>Понаднормовий вивіз сміття</c:v>
                </c:pt>
                <c:pt idx="3">
                  <c:v>Заходи з благоустрою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36.9</c:v>
                </c:pt>
                <c:pt idx="1">
                  <c:v>6</c:v>
                </c:pt>
                <c:pt idx="2">
                  <c:v>1.3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AC4-4358-A5FC-66973B0ED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 sz="2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uk-UA" sz="2400" b="1" i="1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дохідної частини бюджету </a:t>
            </a:r>
          </a:p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 sz="2400" b="1" i="1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Гайсинської міської ради на </a:t>
            </a:r>
            <a:r>
              <a:rPr lang="uk-UA" sz="2400" b="1" i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рік</a:t>
            </a:r>
            <a:endParaRPr lang="uk-UA" sz="2400" b="1" i="1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0520019727691912E-3"/>
          <c:y val="5.496183470394108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715309769956507E-2"/>
          <c:y val="6.8717584599030337E-2"/>
          <c:w val="0.91404326370884248"/>
          <c:h val="0.800953879798248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prst="angle"/>
              <a:bevelB prst="angle"/>
              <a:contourClr>
                <a:srgbClr val="000000"/>
              </a:contourClr>
            </a:sp3d>
          </c:spPr>
          <c:explosion val="7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prst="angle"/>
                <a:bevelB prst="angl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6F-4669-91CE-5CA211CADEF0}"/>
              </c:ext>
            </c:extLst>
          </c:dPt>
          <c:dPt>
            <c:idx val="1"/>
            <c:bubble3D val="0"/>
            <c:explosion val="9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prst="angle"/>
                <a:bevelB prst="angl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6F-4669-91CE-5CA211CADE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prst="angle"/>
                <a:bevelB prst="angl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06F-4669-91CE-5CA211CADEF0}"/>
              </c:ext>
            </c:extLst>
          </c:dPt>
          <c:dLbls>
            <c:dLbl>
              <c:idx val="0"/>
              <c:layout>
                <c:manualLayout>
                  <c:x val="0.1304224188338598"/>
                  <c:y val="0.152074347638364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1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err="1" smtClean="0">
                        <a:solidFill>
                          <a:schemeClr val="tx1"/>
                        </a:solidFill>
                      </a:rPr>
                      <a:t>Власні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baseline="0" dirty="0" err="1" smtClean="0">
                        <a:solidFill>
                          <a:schemeClr val="tx1"/>
                        </a:solidFill>
                      </a:rPr>
                      <a:t>надходження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386,4 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млн. грн.</a:t>
                    </a:r>
                  </a:p>
                  <a:p>
                    <a:pPr>
                      <a:defRPr sz="1400" b="1" i="1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74,0 %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6F-4669-91CE-5CA211CADEF0}"/>
                </c:ext>
              </c:extLst>
            </c:dLbl>
            <c:dLbl>
              <c:idx val="1"/>
              <c:layout>
                <c:manualLayout>
                  <c:x val="-5.0370821060598842E-2"/>
                  <c:y val="8.6032437868963779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Субвенція</a:t>
                    </a:r>
                    <a:r>
                      <a:rPr lang="ru-RU" dirty="0" smtClean="0"/>
                      <a:t> з державного бюджету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122,2 </a:t>
                    </a:r>
                    <a:r>
                      <a:rPr lang="ru-RU" baseline="0" dirty="0"/>
                      <a:t>млн. грн.</a:t>
                    </a:r>
                  </a:p>
                  <a:p>
                    <a:r>
                      <a:rPr lang="ru-RU" baseline="0" dirty="0" smtClean="0"/>
                      <a:t>23,3%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6F-4669-91CE-5CA211CADEF0}"/>
                </c:ext>
              </c:extLst>
            </c:dLbl>
            <c:dLbl>
              <c:idx val="2"/>
              <c:layout>
                <c:manualLayout>
                  <c:x val="0.20326904554372094"/>
                  <c:y val="0.102972223500497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Субвенція з обласного бюджету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2,1 млн. грн.</a:t>
                    </a:r>
                  </a:p>
                  <a:p>
                    <a:r>
                      <a:rPr lang="ru-RU" baseline="0" dirty="0" smtClean="0"/>
                      <a:t>0,4 %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6F-4669-91CE-5CA211CADEF0}"/>
                </c:ext>
              </c:extLst>
            </c:dLbl>
            <c:dLbl>
              <c:idx val="3"/>
              <c:layout>
                <c:manualLayout>
                  <c:x val="5.0440866998102607E-3"/>
                  <c:y val="0.10804284945809217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Базова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дотація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5,8 млн. </a:t>
                    </a:r>
                    <a:r>
                      <a:rPr lang="ru-RU" dirty="0" err="1" smtClean="0"/>
                      <a:t>грн</a:t>
                    </a:r>
                    <a:endParaRPr lang="ru-RU" dirty="0" smtClean="0"/>
                  </a:p>
                  <a:p>
                    <a:r>
                      <a:rPr lang="ru-RU" dirty="0" smtClean="0"/>
                      <a:t>1,1 %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66-4355-AC71-84E152BFAB52}"/>
                </c:ext>
              </c:extLst>
            </c:dLbl>
            <c:dLbl>
              <c:idx val="4"/>
              <c:layout>
                <c:manualLayout>
                  <c:x val="-0.12156197683415164"/>
                  <c:y val="4.0141758256500966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Субвенції </a:t>
                    </a:r>
                    <a:r>
                      <a:rPr lang="uk-UA" dirty="0"/>
                      <a:t>з </a:t>
                    </a:r>
                    <a:r>
                      <a:rPr lang="uk-UA" dirty="0" smtClean="0"/>
                      <a:t>ОТГ</a:t>
                    </a:r>
                  </a:p>
                  <a:p>
                    <a:r>
                      <a:rPr lang="uk-UA" dirty="0" smtClean="0"/>
                      <a:t>6,2 млн.</a:t>
                    </a:r>
                    <a:r>
                      <a:rPr lang="uk-UA" baseline="0" dirty="0" smtClean="0"/>
                      <a:t> грн.</a:t>
                    </a:r>
                    <a:r>
                      <a:rPr lang="uk-UA" dirty="0"/>
                      <a:t>
</a:t>
                    </a:r>
                    <a:r>
                      <a:rPr lang="uk-UA" dirty="0" smtClean="0"/>
                      <a:t>1,2 %</a:t>
                    </a:r>
                    <a:endParaRPr lang="uk-UA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66-4355-AC71-84E152BFA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22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доходів'!$A$3:$A$7</c:f>
              <c:strCache>
                <c:ptCount val="5"/>
                <c:pt idx="0">
                  <c:v>Власні надходження</c:v>
                </c:pt>
                <c:pt idx="1">
                  <c:v>Субвенція з державного бюджету</c:v>
                </c:pt>
                <c:pt idx="2">
                  <c:v>Субвенції з обласного бюджету</c:v>
                </c:pt>
                <c:pt idx="3">
                  <c:v>Базова дотація</c:v>
                </c:pt>
                <c:pt idx="4">
                  <c:v>Субвенції з ОТГ</c:v>
                </c:pt>
              </c:strCache>
            </c:strRef>
          </c:cat>
          <c:val>
            <c:numRef>
              <c:f>'Структура доходів'!$B$3:$B$7</c:f>
              <c:numCache>
                <c:formatCode>General</c:formatCode>
                <c:ptCount val="5"/>
                <c:pt idx="0">
                  <c:v>386.4</c:v>
                </c:pt>
                <c:pt idx="1">
                  <c:v>122.2</c:v>
                </c:pt>
                <c:pt idx="2">
                  <c:v>2.1</c:v>
                </c:pt>
                <c:pt idx="3">
                  <c:v>5.8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6F-4669-91CE-5CA211CADEF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B6A-4BBC-9EE8-0056AEB16F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B6A-4BBC-9EE8-0056AEB16F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B6A-4BBC-9EE8-0056AEB16FD2}"/>
              </c:ext>
            </c:extLst>
          </c:dPt>
          <c:cat>
            <c:strRef>
              <c:f>'Структура доходів'!$A$3:$A$7</c:f>
              <c:strCache>
                <c:ptCount val="5"/>
                <c:pt idx="0">
                  <c:v>Власні надходження</c:v>
                </c:pt>
                <c:pt idx="1">
                  <c:v>Субвенція з державного бюджету</c:v>
                </c:pt>
                <c:pt idx="2">
                  <c:v>Субвенції з обласного бюджету</c:v>
                </c:pt>
                <c:pt idx="3">
                  <c:v>Базова дотація</c:v>
                </c:pt>
                <c:pt idx="4">
                  <c:v>Субвенції з ОТГ</c:v>
                </c:pt>
              </c:strCache>
            </c:strRef>
          </c:cat>
          <c:val>
            <c:numRef>
              <c:f>'Структура доходів'!$C$3:$C$7</c:f>
              <c:numCache>
                <c:formatCode>General</c:formatCode>
                <c:ptCount val="5"/>
                <c:pt idx="0">
                  <c:v>74</c:v>
                </c:pt>
                <c:pt idx="1">
                  <c:v>23.3</c:v>
                </c:pt>
                <c:pt idx="2">
                  <c:v>0.4</c:v>
                </c:pt>
                <c:pt idx="3">
                  <c:v>1.1000000000000001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6B-42CF-8A6B-05AD2055F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доходів міського бюджету </a:t>
            </a:r>
          </a:p>
          <a:p>
            <a:pPr>
              <a:defRPr sz="1800" b="1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врахування міжбюджетних трансфертів на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</a:t>
            </a:r>
          </a:p>
        </c:rich>
      </c:tx>
      <c:layout>
        <c:manualLayout>
          <c:xMode val="edge"/>
          <c:yMode val="edge"/>
          <c:x val="0.17048050738844658"/>
          <c:y val="7.754014572357701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7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0142309375279E-2"/>
          <c:y val="0.12897808392648552"/>
          <c:w val="0.84498350964974756"/>
          <c:h val="0.69508944206437839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150-4062-A3FC-16B194CDF9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150-4062-A3FC-16B194CDF956}"/>
              </c:ext>
            </c:extLst>
          </c:dPt>
          <c:dPt>
            <c:idx val="2"/>
            <c:bubble3D val="0"/>
            <c:spPr>
              <a:solidFill>
                <a:srgbClr val="CC00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150-4062-A3FC-16B194CDF9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150-4062-A3FC-16B194CDF95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150-4062-A3FC-16B194CDF9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150-4062-A3FC-16B194CDF956}"/>
              </c:ext>
            </c:extLst>
          </c:dPt>
          <c:dLbls>
            <c:dLbl>
              <c:idx val="0"/>
              <c:layout>
                <c:manualLayout>
                  <c:x val="0.21667629440842889"/>
                  <c:y val="9.26830776894019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uk-UA" dirty="0" smtClean="0">
                        <a:solidFill>
                          <a:schemeClr val="tx1"/>
                        </a:solidFill>
                      </a:rPr>
                      <a:t>ПДФО</a:t>
                    </a:r>
                    <a:endParaRPr lang="uk-UA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uk-UA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uk-UA" baseline="0" dirty="0" smtClean="0">
                        <a:solidFill>
                          <a:schemeClr val="tx1"/>
                        </a:solidFill>
                      </a:rPr>
                      <a:t>207,6 </a:t>
                    </a:r>
                    <a:r>
                      <a:rPr lang="uk-UA" baseline="0" dirty="0" err="1">
                        <a:solidFill>
                          <a:schemeClr val="tx1"/>
                        </a:solidFill>
                      </a:rPr>
                      <a:t>млн.грн</a:t>
                    </a:r>
                    <a:r>
                      <a:rPr lang="uk-UA" baseline="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uk-UA" baseline="0" dirty="0" smtClean="0">
                        <a:solidFill>
                          <a:schemeClr val="tx1"/>
                        </a:solidFill>
                      </a:rPr>
                      <a:t>53,7%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50-4062-A3FC-16B194CDF956}"/>
                </c:ext>
              </c:extLst>
            </c:dLbl>
            <c:dLbl>
              <c:idx val="1"/>
              <c:layout>
                <c:manualLayout>
                  <c:x val="5.7683572725274988E-2"/>
                  <c:y val="2.137818450738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Плата за землю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56,3 </a:t>
                    </a:r>
                    <a:r>
                      <a:rPr lang="ru-RU" baseline="0" dirty="0" err="1">
                        <a:solidFill>
                          <a:schemeClr val="tx1"/>
                        </a:solidFill>
                      </a:rPr>
                      <a:t>млн.грн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50-4062-A3FC-16B194CDF956}"/>
                </c:ext>
              </c:extLst>
            </c:dLbl>
            <c:dLbl>
              <c:idx val="2"/>
              <c:layout>
                <c:manualLayout>
                  <c:x val="2.4185759570538017E-2"/>
                  <c:y val="-3.49306145438143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Єдиний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податок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 b="1" i="1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55,9 </a:t>
                    </a:r>
                    <a:r>
                      <a:rPr lang="ru-RU" baseline="0" dirty="0" err="1">
                        <a:solidFill>
                          <a:schemeClr val="tx1"/>
                        </a:solidFill>
                      </a:rPr>
                      <a:t>млн.грн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14,5%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50-4062-A3FC-16B194CDF956}"/>
                </c:ext>
              </c:extLst>
            </c:dLbl>
            <c:dLbl>
              <c:idx val="3"/>
              <c:layout>
                <c:manualLayout>
                  <c:x val="7.3506887599410889E-2"/>
                  <c:y val="-3.41826879413625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Акцизний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податок</a:t>
                    </a:r>
                    <a:endParaRPr lang="ru-RU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44,7 </a:t>
                    </a:r>
                    <a:r>
                      <a:rPr lang="ru-RU" baseline="0" dirty="0" err="1">
                        <a:solidFill>
                          <a:schemeClr val="tx1"/>
                        </a:solidFill>
                      </a:rPr>
                      <a:t>млн.грн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11,6 %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50-4062-A3FC-16B194CDF956}"/>
                </c:ext>
              </c:extLst>
            </c:dLbl>
            <c:dLbl>
              <c:idx val="4"/>
              <c:layout>
                <c:manualLayout>
                  <c:x val="0.10979251302095175"/>
                  <c:y val="1.27806918931625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Неподаткові надходження</a:t>
                    </a:r>
                    <a:endParaRPr lang="ru-RU" baseline="0" dirty="0"/>
                  </a:p>
                  <a:p>
                    <a:pPr>
                      <a:defRPr sz="1600" b="1" i="1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/>
                      <a:t> </a:t>
                    </a:r>
                    <a:r>
                      <a:rPr lang="ru-RU" baseline="0" dirty="0" smtClean="0"/>
                      <a:t>9,0 </a:t>
                    </a:r>
                    <a:r>
                      <a:rPr lang="ru-RU" baseline="0" dirty="0" err="1"/>
                      <a:t>млн.грн</a:t>
                    </a:r>
                    <a:r>
                      <a:rPr lang="ru-RU" baseline="0" dirty="0"/>
                      <a:t>.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2,3%</a:t>
                    </a:r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150-4062-A3FC-16B194CDF956}"/>
                </c:ext>
              </c:extLst>
            </c:dLbl>
            <c:dLbl>
              <c:idx val="5"/>
              <c:layout>
                <c:manualLayout>
                  <c:x val="-2.2189728978680181E-2"/>
                  <c:y val="2.11782286197930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Податок на нерухоме майно</a:t>
                    </a:r>
                    <a:endParaRPr lang="ru-RU" baseline="0" dirty="0"/>
                  </a:p>
                  <a:p>
                    <a:r>
                      <a:rPr lang="ru-RU" baseline="0" dirty="0" smtClean="0"/>
                      <a:t>11,1 млн</a:t>
                    </a:r>
                    <a:r>
                      <a:rPr lang="ru-RU" baseline="0" dirty="0"/>
                      <a:t>. грн.</a:t>
                    </a:r>
                  </a:p>
                  <a:p>
                    <a:r>
                      <a:rPr lang="ru-RU" baseline="0" dirty="0" smtClean="0"/>
                      <a:t>2,9%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50-4062-A3FC-16B194CDF956}"/>
                </c:ext>
              </c:extLst>
            </c:dLbl>
            <c:dLbl>
              <c:idx val="6"/>
              <c:layout>
                <c:manualLayout>
                  <c:x val="-0.1075256793721569"/>
                  <c:y val="4.4417376624546187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Інші надходження</a:t>
                    </a:r>
                  </a:p>
                  <a:p>
                    <a:r>
                      <a:rPr lang="uk-UA" dirty="0" smtClean="0"/>
                      <a:t>1,8 млн. грн.</a:t>
                    </a:r>
                  </a:p>
                  <a:p>
                    <a:r>
                      <a:rPr lang="uk-UA" dirty="0" smtClean="0"/>
                      <a:t>0,4%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DC-4031-A1CC-31F0FC4977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Лист2!$A$3:$A$9</c:f>
              <c:strCache>
                <c:ptCount val="7"/>
                <c:pt idx="0">
                  <c:v>ПДФО</c:v>
                </c:pt>
                <c:pt idx="1">
                  <c:v>Плата за землю</c:v>
                </c:pt>
                <c:pt idx="2">
                  <c:v>Єдиний податок</c:v>
                </c:pt>
                <c:pt idx="3">
                  <c:v>Акцизний податок</c:v>
                </c:pt>
                <c:pt idx="4">
                  <c:v>Неподаткові</c:v>
                </c:pt>
                <c:pt idx="5">
                  <c:v>Податок на нерухоме майно</c:v>
                </c:pt>
                <c:pt idx="6">
                  <c:v>Інші</c:v>
                </c:pt>
              </c:strCache>
            </c:strRef>
          </c:cat>
          <c:val>
            <c:numRef>
              <c:f>Лист2!$B$3:$B$9</c:f>
              <c:numCache>
                <c:formatCode>General</c:formatCode>
                <c:ptCount val="7"/>
                <c:pt idx="0">
                  <c:v>207.6</c:v>
                </c:pt>
                <c:pt idx="1">
                  <c:v>56.3</c:v>
                </c:pt>
                <c:pt idx="2">
                  <c:v>55.9</c:v>
                </c:pt>
                <c:pt idx="3">
                  <c:v>44.7</c:v>
                </c:pt>
                <c:pt idx="4">
                  <c:v>9</c:v>
                </c:pt>
                <c:pt idx="5">
                  <c:v>11.1</c:v>
                </c:pt>
                <c:pt idx="6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50-4062-A3FC-16B194CDF95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A150-4062-A3FC-16B194CDF9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A150-4062-A3FC-16B194CDF9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A150-4062-A3FC-16B194CDF9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A150-4062-A3FC-16B194CDF9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A150-4062-A3FC-16B194CDF9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A150-4062-A3FC-16B194CDF956}"/>
              </c:ext>
            </c:extLst>
          </c:dPt>
          <c:cat>
            <c:strRef>
              <c:f>Лист2!$A$3:$A$9</c:f>
              <c:strCache>
                <c:ptCount val="7"/>
                <c:pt idx="0">
                  <c:v>ПДФО</c:v>
                </c:pt>
                <c:pt idx="1">
                  <c:v>Плата за землю</c:v>
                </c:pt>
                <c:pt idx="2">
                  <c:v>Єдиний податок</c:v>
                </c:pt>
                <c:pt idx="3">
                  <c:v>Акцизний податок</c:v>
                </c:pt>
                <c:pt idx="4">
                  <c:v>Неподаткові</c:v>
                </c:pt>
                <c:pt idx="5">
                  <c:v>Податок на нерухоме майно</c:v>
                </c:pt>
                <c:pt idx="6">
                  <c:v>Інші</c:v>
                </c:pt>
              </c:strCache>
            </c:strRef>
          </c:cat>
          <c:val>
            <c:numRef>
              <c:f>Лист2!$C$3:$C$9</c:f>
              <c:numCache>
                <c:formatCode>General</c:formatCode>
                <c:ptCount val="7"/>
                <c:pt idx="0">
                  <c:v>53.7</c:v>
                </c:pt>
                <c:pt idx="1">
                  <c:v>14.6</c:v>
                </c:pt>
                <c:pt idx="2">
                  <c:v>14.5</c:v>
                </c:pt>
                <c:pt idx="3">
                  <c:v>11.6</c:v>
                </c:pt>
                <c:pt idx="4">
                  <c:v>2.2999999999999998</c:v>
                </c:pt>
                <c:pt idx="5">
                  <c:v>2.9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150-4062-A3FC-16B194CDF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uk-UA" sz="2000" b="1" i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власних надходжень бюджету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uk-UA" sz="2000" b="1" i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Гайсинської міської ради</a:t>
            </a:r>
            <a:endParaRPr lang="uk-UA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'Динаміка власних'!$B$3</c:f>
              <c:strCache>
                <c:ptCount val="1"/>
                <c:pt idx="0">
                  <c:v>2024 рік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c:spPr>
          <c:invertIfNegative val="0"/>
          <c:dLbls>
            <c:dLbl>
              <c:idx val="0"/>
              <c:layout>
                <c:manualLayout>
                  <c:x val="-1.2506788049653881E-17"/>
                  <c:y val="0.17131211359569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E5-4331-A4B8-64FA272BF0FB}"/>
                </c:ext>
              </c:extLst>
            </c:dLbl>
            <c:dLbl>
              <c:idx val="1"/>
              <c:layout>
                <c:manualLayout>
                  <c:x val="1.3643926395421329E-3"/>
                  <c:y val="0.13161784337229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E5-4331-A4B8-64FA272BF0FB}"/>
                </c:ext>
              </c:extLst>
            </c:dLbl>
            <c:dLbl>
              <c:idx val="2"/>
              <c:layout>
                <c:manualLayout>
                  <c:x val="1.3643926395420828E-3"/>
                  <c:y val="6.68535077446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E5-4331-A4B8-64FA272BF0FB}"/>
                </c:ext>
              </c:extLst>
            </c:dLbl>
            <c:dLbl>
              <c:idx val="3"/>
              <c:layout>
                <c:manualLayout>
                  <c:x val="4.0931779186265489E-3"/>
                  <c:y val="6.0585991393597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E5-4331-A4B8-64FA272BF0FB}"/>
                </c:ext>
              </c:extLst>
            </c:dLbl>
            <c:dLbl>
              <c:idx val="4"/>
              <c:layout>
                <c:manualLayout>
                  <c:x val="1.69328789677477E-2"/>
                  <c:y val="-7.5211302304426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3B-486F-81F1-58EC16774216}"/>
                </c:ext>
              </c:extLst>
            </c:dLbl>
            <c:dLbl>
              <c:idx val="5"/>
              <c:layout>
                <c:manualLayout>
                  <c:x val="3.1749148064526937E-3"/>
                  <c:y val="4.888734649787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B-486F-81F1-58EC167742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'Динаміка власних'!$A$4:$A$9</c:f>
              <c:strCache>
                <c:ptCount val="6"/>
                <c:pt idx="0">
                  <c:v>Власні надходження</c:v>
                </c:pt>
                <c:pt idx="1">
                  <c:v>ПДФО</c:v>
                </c:pt>
                <c:pt idx="2">
                  <c:v>Плата за землю</c:v>
                </c:pt>
                <c:pt idx="3">
                  <c:v>Єдиний податок</c:v>
                </c:pt>
                <c:pt idx="4">
                  <c:v>Податок на нерухоме майно</c:v>
                </c:pt>
                <c:pt idx="5">
                  <c:v>Акцизний податок</c:v>
                </c:pt>
              </c:strCache>
            </c:strRef>
          </c:cat>
          <c:val>
            <c:numRef>
              <c:f>'Динаміка власних'!$B$4:$B$9</c:f>
              <c:numCache>
                <c:formatCode>General</c:formatCode>
                <c:ptCount val="6"/>
                <c:pt idx="0">
                  <c:v>300.60000000000002</c:v>
                </c:pt>
                <c:pt idx="1">
                  <c:v>168.3</c:v>
                </c:pt>
                <c:pt idx="2">
                  <c:v>46.7</c:v>
                </c:pt>
                <c:pt idx="3">
                  <c:v>40.1</c:v>
                </c:pt>
                <c:pt idx="4">
                  <c:v>8</c:v>
                </c:pt>
                <c:pt idx="5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E5-4331-A4B8-64FA272BF0FB}"/>
            </c:ext>
          </c:extLst>
        </c:ser>
        <c:ser>
          <c:idx val="1"/>
          <c:order val="1"/>
          <c:tx>
            <c:strRef>
              <c:f>'Динаміка власних'!$C$3</c:f>
              <c:strCache>
                <c:ptCount val="1"/>
                <c:pt idx="0">
                  <c:v>2025 рік Проект.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c:spPr>
          <c:invertIfNegative val="0"/>
          <c:dLbls>
            <c:dLbl>
              <c:idx val="0"/>
              <c:layout>
                <c:manualLayout>
                  <c:x val="1.364392639542183E-3"/>
                  <c:y val="0.23189810498928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E5-4331-A4B8-64FA272BF0FB}"/>
                </c:ext>
              </c:extLst>
            </c:dLbl>
            <c:dLbl>
              <c:idx val="1"/>
              <c:layout>
                <c:manualLayout>
                  <c:x val="1.3643926395421329E-3"/>
                  <c:y val="0.18175797418079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E5-4331-A4B8-64FA272BF0FB}"/>
                </c:ext>
              </c:extLst>
            </c:dLbl>
            <c:dLbl>
              <c:idx val="2"/>
              <c:layout>
                <c:manualLayout>
                  <c:x val="1.364392639542183E-3"/>
                  <c:y val="7.1031851978700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E5-4331-A4B8-64FA272BF0FB}"/>
                </c:ext>
              </c:extLst>
            </c:dLbl>
            <c:dLbl>
              <c:idx val="3"/>
              <c:layout>
                <c:manualLayout>
                  <c:x val="5.4575705581687319E-3"/>
                  <c:y val="6.267516351061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E5-4331-A4B8-64FA272BF0FB}"/>
                </c:ext>
              </c:extLst>
            </c:dLbl>
            <c:dLbl>
              <c:idx val="4"/>
              <c:layout>
                <c:manualLayout>
                  <c:x val="2.2224403645168856E-2"/>
                  <c:y val="-9.4014127880533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3B-486F-81F1-58EC16774216}"/>
                </c:ext>
              </c:extLst>
            </c:dLbl>
            <c:dLbl>
              <c:idx val="5"/>
              <c:layout>
                <c:manualLayout>
                  <c:x val="4.233219741936925E-3"/>
                  <c:y val="7.5211302304426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3B-486F-81F1-58EC167742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'Динаміка власних'!$A$4:$A$9</c:f>
              <c:strCache>
                <c:ptCount val="6"/>
                <c:pt idx="0">
                  <c:v>Власні надходження</c:v>
                </c:pt>
                <c:pt idx="1">
                  <c:v>ПДФО</c:v>
                </c:pt>
                <c:pt idx="2">
                  <c:v>Плата за землю</c:v>
                </c:pt>
                <c:pt idx="3">
                  <c:v>Єдиний податок</c:v>
                </c:pt>
                <c:pt idx="4">
                  <c:v>Податок на нерухоме майно</c:v>
                </c:pt>
                <c:pt idx="5">
                  <c:v>Акцизний податок</c:v>
                </c:pt>
              </c:strCache>
            </c:strRef>
          </c:cat>
          <c:val>
            <c:numRef>
              <c:f>'Динаміка власних'!$C$4:$C$9</c:f>
              <c:numCache>
                <c:formatCode>General</c:formatCode>
                <c:ptCount val="6"/>
                <c:pt idx="0">
                  <c:v>386.4</c:v>
                </c:pt>
                <c:pt idx="1">
                  <c:v>207.6</c:v>
                </c:pt>
                <c:pt idx="2">
                  <c:v>56.3</c:v>
                </c:pt>
                <c:pt idx="3">
                  <c:v>55.9</c:v>
                </c:pt>
                <c:pt idx="4">
                  <c:v>11.1</c:v>
                </c:pt>
                <c:pt idx="5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E5-4331-A4B8-64FA272BF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27"/>
        <c:shape val="box"/>
        <c:axId val="152762624"/>
        <c:axId val="132997120"/>
        <c:axId val="0"/>
      </c:bar3DChart>
      <c:catAx>
        <c:axId val="15276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997120"/>
        <c:crosses val="autoZero"/>
        <c:auto val="1"/>
        <c:lblAlgn val="ctr"/>
        <c:lblOffset val="100"/>
        <c:noMultiLvlLbl val="0"/>
      </c:catAx>
      <c:valAx>
        <c:axId val="13299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C00CC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76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27313346521037"/>
          <c:y val="0.91669401508119086"/>
          <c:w val="0.31453848452075062"/>
          <c:h val="7.0770952216685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0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uk-UA" sz="2000" b="1" i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надходжень спеціального фонду міського бюджету на </a:t>
            </a:r>
            <a:r>
              <a:rPr lang="uk-UA" sz="2000" b="1" i="1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2000" b="1" i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uk-UA" sz="20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508245175126236E-2"/>
          <c:y val="8.0173049251985928E-2"/>
          <c:w val="0.84498350964974756"/>
          <c:h val="0.7813451077099827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165100" prst="coolSlant"/>
              <a:bevelB w="114300" prst="hardEdge"/>
              <a:contourClr>
                <a:srgbClr val="000000"/>
              </a:contourClr>
            </a:sp3d>
          </c:spPr>
          <c:explosion val="5"/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65100" prst="coolSlant"/>
                <a:bevelB w="114300" prst="hardEdg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C5-4FC3-A6CF-BC5A2FFA627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65100" prst="coolSlant"/>
                <a:bevelB w="114300" prst="hardEdg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C5-4FC3-A6CF-BC5A2FFA627E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65100" prst="coolSlant"/>
                <a:bevelB w="114300" prst="hardEdge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C5-4FC3-A6CF-BC5A2FFA627E}"/>
              </c:ext>
            </c:extLst>
          </c:dPt>
          <c:dLbls>
            <c:dLbl>
              <c:idx val="0"/>
              <c:layout>
                <c:manualLayout>
                  <c:x val="0.15328747183522951"/>
                  <c:y val="0.22938517638616981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Власні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надходження</a:t>
                    </a:r>
                    <a:endParaRPr lang="ru-RU" baseline="0" dirty="0"/>
                  </a:p>
                  <a:p>
                    <a:r>
                      <a:rPr lang="ru-RU" baseline="0" dirty="0" smtClean="0"/>
                      <a:t>6,4 млн. грн.</a:t>
                    </a:r>
                    <a:endParaRPr lang="ru-RU" baseline="0" dirty="0"/>
                  </a:p>
                  <a:p>
                    <a:r>
                      <a:rPr lang="ru-RU" baseline="0" dirty="0" smtClean="0"/>
                      <a:t>88%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C5-4FC3-A6CF-BC5A2FFA627E}"/>
                </c:ext>
              </c:extLst>
            </c:dLbl>
            <c:dLbl>
              <c:idx val="1"/>
              <c:layout>
                <c:manualLayout>
                  <c:x val="-6.9865485564304464E-4"/>
                  <c:y val="4.030630794803043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Екологічний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податок</a:t>
                    </a:r>
                    <a:endParaRPr lang="ru-RU" baseline="0" dirty="0"/>
                  </a:p>
                  <a:p>
                    <a:r>
                      <a:rPr lang="ru-RU" baseline="0" dirty="0" smtClean="0"/>
                      <a:t>0,4 </a:t>
                    </a:r>
                    <a:r>
                      <a:rPr lang="ru-RU" baseline="0" dirty="0" err="1"/>
                      <a:t>млн.грн</a:t>
                    </a:r>
                    <a:r>
                      <a:rPr lang="ru-RU" baseline="0" dirty="0"/>
                      <a:t>.</a:t>
                    </a:r>
                  </a:p>
                  <a:p>
                    <a:r>
                      <a:rPr lang="ru-RU" baseline="0" dirty="0" smtClean="0"/>
                      <a:t>5,1%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C5-4FC3-A6CF-BC5A2FFA627E}"/>
                </c:ext>
              </c:extLst>
            </c:dLbl>
            <c:dLbl>
              <c:idx val="2"/>
              <c:layout>
                <c:manualLayout>
                  <c:x val="-7.4667322834645666E-2"/>
                  <c:y val="7.039040861405959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Інші</a:t>
                    </a:r>
                    <a:r>
                      <a:rPr lang="ru-RU" baseline="0" dirty="0" smtClean="0"/>
                      <a:t> (</a:t>
                    </a:r>
                    <a:r>
                      <a:rPr lang="ru-RU" baseline="0" dirty="0" err="1" smtClean="0"/>
                      <a:t>кошти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від</a:t>
                    </a:r>
                    <a:r>
                      <a:rPr lang="ru-RU" baseline="0" dirty="0" smtClean="0"/>
                      <a:t> продажу </a:t>
                    </a:r>
                    <a:r>
                      <a:rPr lang="ru-RU" baseline="0" dirty="0" err="1" smtClean="0"/>
                      <a:t>земельних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ділянок</a:t>
                    </a:r>
                    <a:r>
                      <a:rPr lang="ru-RU" baseline="0" dirty="0" smtClean="0"/>
                      <a:t>)</a:t>
                    </a:r>
                    <a:endParaRPr lang="ru-RU" dirty="0"/>
                  </a:p>
                  <a:p>
                    <a:r>
                      <a:rPr lang="ru-RU" dirty="0" smtClean="0"/>
                      <a:t>0,5 </a:t>
                    </a:r>
                    <a:r>
                      <a:rPr lang="ru-RU" dirty="0" err="1" smtClean="0"/>
                      <a:t>млн.грн</a:t>
                    </a:r>
                    <a:r>
                      <a:rPr lang="ru-RU" dirty="0"/>
                      <a:t>.</a:t>
                    </a:r>
                  </a:p>
                  <a:p>
                    <a:r>
                      <a:rPr lang="ru-RU" dirty="0" smtClean="0"/>
                      <a:t>6,9%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C5-4FC3-A6CF-BC5A2FFA6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587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спец!$A$3:$A$5</c:f>
              <c:strCache>
                <c:ptCount val="3"/>
                <c:pt idx="0">
                  <c:v>Власні надходження</c:v>
                </c:pt>
                <c:pt idx="1">
                  <c:v>Екологічний податок</c:v>
                </c:pt>
                <c:pt idx="2">
                  <c:v>Інші (кошти від продажу земельних ділянок)</c:v>
                </c:pt>
              </c:strCache>
            </c:strRef>
          </c:cat>
          <c:val>
            <c:numRef>
              <c:f>спец!$B$3:$B$5</c:f>
              <c:numCache>
                <c:formatCode>General</c:formatCode>
                <c:ptCount val="3"/>
                <c:pt idx="0">
                  <c:v>6.4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C5-4FC3-A6CF-BC5A2FFA627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53-4C07-B0E5-5D07F3E80F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353-4C07-B0E5-5D07F3E80F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353-4C07-B0E5-5D07F3E80FE5}"/>
              </c:ext>
            </c:extLst>
          </c:dPt>
          <c:cat>
            <c:strRef>
              <c:f>спец!$A$3:$A$5</c:f>
              <c:strCache>
                <c:ptCount val="3"/>
                <c:pt idx="0">
                  <c:v>Власні надходження</c:v>
                </c:pt>
                <c:pt idx="1">
                  <c:v>Екологічний податок</c:v>
                </c:pt>
                <c:pt idx="2">
                  <c:v>Інші (кошти від продажу земельних ділянок)</c:v>
                </c:pt>
              </c:strCache>
            </c:strRef>
          </c:cat>
          <c:val>
            <c:numRef>
              <c:f>спец!$C$3:$C$5</c:f>
              <c:numCache>
                <c:formatCode>General</c:formatCode>
                <c:ptCount val="3"/>
                <c:pt idx="0">
                  <c:v>88</c:v>
                </c:pt>
                <c:pt idx="1">
                  <c:v>5.0999999999999996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9D-40DE-B7C7-3038338CC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видаткової частини міського бюджету на </a:t>
            </a:r>
            <a:r>
              <a:rPr lang="uk-UA" sz="2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2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рік.</a:t>
            </a:r>
          </a:p>
        </c:rich>
      </c:tx>
      <c:layout>
        <c:manualLayout>
          <c:xMode val="edge"/>
          <c:yMode val="edge"/>
          <c:x val="0.1248620406824147"/>
          <c:y val="5.431472001617181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31586286089239E-2"/>
          <c:y val="0.12123687020050686"/>
          <c:w val="0.85636277887139112"/>
          <c:h val="0.750469765304811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101600" prst="riblet"/>
              <a:bevelB w="139700" h="139700" prst="divot"/>
              <a:contourClr>
                <a:srgbClr val="000000"/>
              </a:contourClr>
            </a:sp3d>
          </c:spPr>
          <c:explosion val="16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C9-40CD-9DF3-3D16822D69A2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C9-40CD-9DF3-3D16822D69A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CC9-40CD-9DF3-3D16822D69A2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CC9-40CD-9DF3-3D16822D69A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CC9-40CD-9DF3-3D16822D69A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CC9-40CD-9DF3-3D16822D69A2}"/>
              </c:ext>
            </c:extLst>
          </c:dPt>
          <c:dPt>
            <c:idx val="6"/>
            <c:bubble3D val="0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CC9-40CD-9DF3-3D16822D69A2}"/>
              </c:ext>
            </c:extLst>
          </c:dPt>
          <c:dPt>
            <c:idx val="7"/>
            <c:bubble3D val="0"/>
            <c:spPr>
              <a:solidFill>
                <a:srgbClr val="66FF6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CC9-40CD-9DF3-3D16822D69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CC9-40CD-9DF3-3D16822D69A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39700" h="139700" prst="divo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CC9-40CD-9DF3-3D16822D69A2}"/>
              </c:ext>
            </c:extLst>
          </c:dPt>
          <c:dLbls>
            <c:dLbl>
              <c:idx val="0"/>
              <c:layout>
                <c:manualLayout>
                  <c:x val="-5.3805938320209967E-2"/>
                  <c:y val="-0.146346807613127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uk-UA" sz="1600" dirty="0" smtClean="0">
                        <a:solidFill>
                          <a:schemeClr val="tx1"/>
                        </a:solidFill>
                      </a:rPr>
                      <a:t>Управління</a:t>
                    </a:r>
                    <a:r>
                      <a:rPr lang="uk-UA" sz="1600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uk-UA" sz="1600" baseline="0" dirty="0" smtClean="0">
                        <a:solidFill>
                          <a:schemeClr val="tx1"/>
                        </a:solidFill>
                      </a:rPr>
                      <a:t>53,5 </a:t>
                    </a:r>
                    <a:r>
                      <a:rPr lang="uk-UA" sz="1600" baseline="0" dirty="0" err="1">
                        <a:solidFill>
                          <a:schemeClr val="tx1"/>
                        </a:solidFill>
                      </a:rPr>
                      <a:t>млн.грн</a:t>
                    </a:r>
                    <a:r>
                      <a:rPr lang="uk-UA" sz="1600" baseline="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uk-UA" sz="1600" baseline="0" dirty="0" smtClean="0">
                        <a:solidFill>
                          <a:schemeClr val="tx1"/>
                        </a:solidFill>
                      </a:rPr>
                      <a:t>10,2%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C9-40CD-9DF3-3D16822D69A2}"/>
                </c:ext>
              </c:extLst>
            </c:dLbl>
            <c:dLbl>
              <c:idx val="1"/>
              <c:layout>
                <c:manualLayout>
                  <c:x val="8.733923884514435E-3"/>
                  <c:y val="0.147397462433387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Освіта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307,0 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. грн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58,7%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9-40CD-9DF3-3D16822D69A2}"/>
                </c:ext>
              </c:extLst>
            </c:dLbl>
            <c:dLbl>
              <c:idx val="2"/>
              <c:layout>
                <c:manualLayout>
                  <c:x val="4.6026246719160106E-2"/>
                  <c:y val="-5.2642368361290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Медицина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35,3 </a:t>
                    </a:r>
                    <a:r>
                      <a:rPr lang="ru-RU" baseline="0" dirty="0"/>
                      <a:t>млн</a:t>
                    </a:r>
                    <a:r>
                      <a:rPr lang="ru-RU" baseline="0" dirty="0" smtClean="0"/>
                      <a:t>. грн</a:t>
                    </a:r>
                    <a:r>
                      <a:rPr lang="ru-RU" baseline="0" dirty="0"/>
                      <a:t>.</a:t>
                    </a:r>
                  </a:p>
                  <a:p>
                    <a:r>
                      <a:rPr lang="ru-RU" baseline="0" dirty="0" smtClean="0"/>
                      <a:t>6,8%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C9-40CD-9DF3-3D16822D69A2}"/>
                </c:ext>
              </c:extLst>
            </c:dLbl>
            <c:dLbl>
              <c:idx val="3"/>
              <c:layout>
                <c:manualLayout>
                  <c:x val="7.1540436351706038E-2"/>
                  <c:y val="1.22895251140003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Соц.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захист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34,7 млн</a:t>
                    </a:r>
                    <a:r>
                      <a:rPr lang="ru-RU" baseline="0" dirty="0"/>
                      <a:t>. грн.</a:t>
                    </a:r>
                  </a:p>
                  <a:p>
                    <a:r>
                      <a:rPr lang="ru-RU" baseline="0" dirty="0" smtClean="0"/>
                      <a:t>6,7%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C9-40CD-9DF3-3D16822D69A2}"/>
                </c:ext>
              </c:extLst>
            </c:dLbl>
            <c:dLbl>
              <c:idx val="4"/>
              <c:layout>
                <c:manualLayout>
                  <c:x val="0.10574540682414699"/>
                  <c:y val="6.33234079478829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Інші видатки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1,9 млн. грн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C9-40CD-9DF3-3D16822D69A2}"/>
                </c:ext>
              </c:extLst>
            </c:dLbl>
            <c:dLbl>
              <c:idx val="5"/>
              <c:layout>
                <c:manualLayout>
                  <c:x val="4.9660925196850315E-2"/>
                  <c:y val="5.05049914657461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32,3 млн. грн</a:t>
                    </a:r>
                    <a:r>
                      <a:rPr lang="ru-RU" baseline="0" dirty="0"/>
                      <a:t>.</a:t>
                    </a:r>
                  </a:p>
                  <a:p>
                    <a:r>
                      <a:rPr lang="ru-RU" baseline="0" dirty="0" smtClean="0"/>
                      <a:t>6,2%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C9-40CD-9DF3-3D16822D69A2}"/>
                </c:ext>
              </c:extLst>
            </c:dLbl>
            <c:dLbl>
              <c:idx val="6"/>
              <c:layout>
                <c:manualLayout>
                  <c:x val="7.1458251312335963E-2"/>
                  <c:y val="2.10992016306390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Спорт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6,2 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. грн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.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1,2%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C9-40CD-9DF3-3D16822D69A2}"/>
                </c:ext>
              </c:extLst>
            </c:dLbl>
            <c:dLbl>
              <c:idx val="7"/>
              <c:layout>
                <c:manualLayout>
                  <c:x val="6.6691272965879261E-2"/>
                  <c:y val="4.20507128414966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ЖКГ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44,7 </a:t>
                    </a:r>
                    <a:r>
                      <a:rPr lang="ru-RU" baseline="0" dirty="0"/>
                      <a:t>млн. грн.</a:t>
                    </a:r>
                  </a:p>
                  <a:p>
                    <a:r>
                      <a:rPr lang="ru-RU" baseline="0" dirty="0" smtClean="0"/>
                      <a:t>8,6%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C9-40CD-9DF3-3D16822D69A2}"/>
                </c:ext>
              </c:extLst>
            </c:dLbl>
            <c:dLbl>
              <c:idx val="8"/>
              <c:layout>
                <c:manualLayout>
                  <c:x val="4.4105971128608923E-2"/>
                  <c:y val="0.104399021878853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dirty="0" err="1" smtClean="0"/>
                      <a:t>Радіомовлення</a:t>
                    </a:r>
                    <a:r>
                      <a:rPr lang="ru-RU" sz="1600" baseline="0" dirty="0"/>
                      <a:t>
</a:t>
                    </a:r>
                    <a:r>
                      <a:rPr lang="ru-RU" sz="1600" baseline="0" dirty="0" smtClean="0"/>
                      <a:t>1,0 млн. грн. </a:t>
                    </a:r>
                  </a:p>
                  <a:p>
                    <a:pPr>
                      <a:defRPr sz="1600" b="1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/>
                      <a:t>0,1%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78124999999998"/>
                      <c:h val="0.161586292048111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CC9-40CD-9DF3-3D16822D69A2}"/>
                </c:ext>
              </c:extLst>
            </c:dLbl>
            <c:dLbl>
              <c:idx val="9"/>
              <c:layout>
                <c:manualLayout>
                  <c:x val="-1.5977608267716534E-2"/>
                  <c:y val="6.011684365044529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Заходи з тер. оборони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5,8 </a:t>
                    </a:r>
                    <a:r>
                      <a:rPr lang="ru-RU" baseline="0" dirty="0"/>
                      <a:t>млн</a:t>
                    </a:r>
                    <a:r>
                      <a:rPr lang="ru-RU" baseline="0" dirty="0" smtClean="0"/>
                      <a:t>. грн</a:t>
                    </a:r>
                    <a:r>
                      <a:rPr lang="ru-RU" baseline="0" dirty="0"/>
                      <a:t>.</a:t>
                    </a:r>
                  </a:p>
                  <a:p>
                    <a:r>
                      <a:rPr lang="ru-RU" baseline="0" dirty="0" smtClean="0"/>
                      <a:t>1,1%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CC9-40CD-9DF3-3D16822D69A2}"/>
                </c:ext>
              </c:extLst>
            </c:dLbl>
            <c:dLbl>
              <c:idx val="10"/>
              <c:layout>
                <c:manualLayout>
                  <c:x val="-0.12078215223097113"/>
                  <c:y val="-6.05790177247036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Резервний </a:t>
                    </a:r>
                    <a:r>
                      <a:rPr lang="ru-RU" dirty="0"/>
                      <a:t>фонд
</a:t>
                    </a:r>
                    <a:r>
                      <a:rPr lang="ru-RU" dirty="0" smtClean="0"/>
                      <a:t>0,3 млн. грн.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AC2-436B-A84F-21D0AC48D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Видатки!$A$3:$A$13</c:f>
              <c:strCache>
                <c:ptCount val="11"/>
                <c:pt idx="0">
                  <c:v>Управління</c:v>
                </c:pt>
                <c:pt idx="1">
                  <c:v>Освіта</c:v>
                </c:pt>
                <c:pt idx="2">
                  <c:v>Медицина</c:v>
                </c:pt>
                <c:pt idx="3">
                  <c:v>Соц. Захист</c:v>
                </c:pt>
                <c:pt idx="4">
                  <c:v>Інші видатки</c:v>
                </c:pt>
                <c:pt idx="5">
                  <c:v>Культура</c:v>
                </c:pt>
                <c:pt idx="6">
                  <c:v>Спорт</c:v>
                </c:pt>
                <c:pt idx="7">
                  <c:v>ЖКГ та економічна діяльність</c:v>
                </c:pt>
                <c:pt idx="8">
                  <c:v>Радіомовлення</c:v>
                </c:pt>
                <c:pt idx="9">
                  <c:v>Заходи з тер. оборони</c:v>
                </c:pt>
                <c:pt idx="10">
                  <c:v>Резервний фонд</c:v>
                </c:pt>
              </c:strCache>
            </c:strRef>
          </c:cat>
          <c:val>
            <c:numRef>
              <c:f>Видатки!$B$3:$B$13</c:f>
              <c:numCache>
                <c:formatCode>General</c:formatCode>
                <c:ptCount val="11"/>
                <c:pt idx="0">
                  <c:v>53.5</c:v>
                </c:pt>
                <c:pt idx="1">
                  <c:v>299.8</c:v>
                </c:pt>
                <c:pt idx="2">
                  <c:v>35.299999999999997</c:v>
                </c:pt>
                <c:pt idx="3">
                  <c:v>34.6</c:v>
                </c:pt>
                <c:pt idx="4">
                  <c:v>1.7</c:v>
                </c:pt>
                <c:pt idx="5">
                  <c:v>39.799999999999997</c:v>
                </c:pt>
                <c:pt idx="6">
                  <c:v>6.2</c:v>
                </c:pt>
                <c:pt idx="7">
                  <c:v>44.7</c:v>
                </c:pt>
                <c:pt idx="8">
                  <c:v>1</c:v>
                </c:pt>
                <c:pt idx="9">
                  <c:v>5.8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C9-40CD-9DF3-3D16822D6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uk-UA" sz="16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2024-2025 р.р.</a:t>
            </a:r>
            <a:endParaRPr lang="uk-UA" sz="16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448647322873632"/>
          <c:y val="1.253503270212370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rAngAx val="0"/>
      <c:perspective val="70"/>
    </c:view3D>
    <c:floor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87110045571784E-2"/>
          <c:y val="7.7487393820294695E-2"/>
          <c:w val="0.92156214147763293"/>
          <c:h val="0.81741672058211245"/>
        </c:manualLayout>
      </c:layout>
      <c:bar3DChart>
        <c:barDir val="col"/>
        <c:grouping val="clustered"/>
        <c:varyColors val="0"/>
        <c:ser>
          <c:idx val="0"/>
          <c:order val="0"/>
          <c:tx>
            <c:v>2024</c:v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483312203084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4C-4FA7-9CE9-36762D4FEDBB}"/>
                </c:ext>
              </c:extLst>
            </c:dLbl>
            <c:dLbl>
              <c:idx val="1"/>
              <c:layout>
                <c:manualLayout>
                  <c:x val="0"/>
                  <c:y val="0.123261154904216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4C-4FA7-9CE9-36762D4FE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PowerPoint]Аркуш1'!$A$5:$A$6</c:f>
              <c:strCache>
                <c:ptCount val="2"/>
                <c:pt idx="0">
                  <c:v>Державне управління</c:v>
                </c:pt>
                <c:pt idx="1">
                  <c:v>в т.ч. зарплата</c:v>
                </c:pt>
              </c:strCache>
            </c:strRef>
          </c:cat>
          <c:val>
            <c:numRef>
              <c:f>'[Диаграмма в Microsoft PowerPoint]Аркуш1'!$B$5:$B$6</c:f>
              <c:numCache>
                <c:formatCode>#,##0.0</c:formatCode>
                <c:ptCount val="2"/>
                <c:pt idx="0">
                  <c:v>37.9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C-4FA7-9CE9-36762D4FEDBB}"/>
            </c:ext>
          </c:extLst>
        </c:ser>
        <c:ser>
          <c:idx val="1"/>
          <c:order val="1"/>
          <c:tx>
            <c:v>2025</c:v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0027152198615522E-17"/>
                  <c:y val="9.1923573148907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4C-4FA7-9CE9-36762D4FEDBB}"/>
                </c:ext>
              </c:extLst>
            </c:dLbl>
            <c:dLbl>
              <c:idx val="1"/>
              <c:layout>
                <c:manualLayout>
                  <c:x val="1.3643926395420828E-3"/>
                  <c:y val="6.8942679861680359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38,5</a:t>
                    </a:r>
                    <a:endParaRPr lang="uk-UA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4C-4FA7-9CE9-36762D4FE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PowerPoint]Аркуш1'!$A$5:$A$6</c:f>
              <c:strCache>
                <c:ptCount val="2"/>
                <c:pt idx="0">
                  <c:v>Державне управління</c:v>
                </c:pt>
                <c:pt idx="1">
                  <c:v>в т.ч. зарплата</c:v>
                </c:pt>
              </c:strCache>
            </c:strRef>
          </c:cat>
          <c:val>
            <c:numRef>
              <c:f>'[Диаграмма в Microsoft PowerPoint]Аркуш1'!$C$5:$C$6</c:f>
              <c:numCache>
                <c:formatCode>#,##0.0</c:formatCode>
                <c:ptCount val="2"/>
                <c:pt idx="0">
                  <c:v>53.5</c:v>
                </c:pt>
                <c:pt idx="1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4C-4FA7-9CE9-36762D4FE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51441792"/>
        <c:axId val="151443328"/>
        <c:axId val="0"/>
      </c:bar3DChart>
      <c:catAx>
        <c:axId val="15144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443328"/>
        <c:crosses val="autoZero"/>
        <c:auto val="1"/>
        <c:lblAlgn val="ctr"/>
        <c:lblOffset val="100"/>
        <c:noMultiLvlLbl val="0"/>
      </c:catAx>
      <c:valAx>
        <c:axId val="1514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441792"/>
        <c:crosses val="autoZero"/>
        <c:crossBetween val="between"/>
      </c:valAx>
      <c:spPr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6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2024-2025 р.р.</a:t>
            </a:r>
            <a:endParaRPr lang="uk-UA" sz="16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1144065789079298"/>
          <c:y val="1.253503270212370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rAngAx val="0"/>
      <c:perspective val="70"/>
    </c:view3D>
    <c:floor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887110045571784E-2"/>
          <c:y val="7.7487393820294695E-2"/>
          <c:w val="0.92156214147763293"/>
          <c:h val="0.81741672058211245"/>
        </c:manualLayout>
      </c:layout>
      <c:bar3DChart>
        <c:barDir val="col"/>
        <c:grouping val="clustered"/>
        <c:varyColors val="0"/>
        <c:ser>
          <c:idx val="0"/>
          <c:order val="0"/>
          <c:tx>
            <c:v>2024</c:v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483312203084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FB-44D7-BFDD-74E274CAD175}"/>
                </c:ext>
              </c:extLst>
            </c:dLbl>
            <c:dLbl>
              <c:idx val="1"/>
              <c:layout>
                <c:manualLayout>
                  <c:x val="0"/>
                  <c:y val="0.12326115490421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FB-44D7-BFDD-74E274CAD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PowerPoint]Аркуш1'!$A$7:$A$8</c:f>
              <c:strCache>
                <c:ptCount val="2"/>
                <c:pt idx="0">
                  <c:v>Освіта</c:v>
                </c:pt>
                <c:pt idx="1">
                  <c:v>в т.ч. зарплата</c:v>
                </c:pt>
              </c:strCache>
            </c:strRef>
          </c:cat>
          <c:val>
            <c:numRef>
              <c:f>'[Диаграмма в Microsoft PowerPoint]Аркуш1'!$B$7:$B$8</c:f>
              <c:numCache>
                <c:formatCode>#,##0.0</c:formatCode>
                <c:ptCount val="2"/>
                <c:pt idx="0">
                  <c:v>275.60000000000002</c:v>
                </c:pt>
                <c:pt idx="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FB-44D7-BFDD-74E274CAD175}"/>
            </c:ext>
          </c:extLst>
        </c:ser>
        <c:ser>
          <c:idx val="1"/>
          <c:order val="1"/>
          <c:tx>
            <c:v>2025</c:v>
          </c:tx>
          <c:spPr>
            <a:solidFill>
              <a:srgbClr val="FF993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0027152198615522E-17"/>
                  <c:y val="9.1923573148907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FB-44D7-BFDD-74E274CAD175}"/>
                </c:ext>
              </c:extLst>
            </c:dLbl>
            <c:dLbl>
              <c:idx val="1"/>
              <c:layout>
                <c:manualLayout>
                  <c:x val="1.3643926395420828E-3"/>
                  <c:y val="6.8942679861680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FB-44D7-BFDD-74E274CAD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PowerPoint]Аркуш1'!$A$7:$A$8</c:f>
              <c:strCache>
                <c:ptCount val="2"/>
                <c:pt idx="0">
                  <c:v>Освіта</c:v>
                </c:pt>
                <c:pt idx="1">
                  <c:v>в т.ч. зарплата</c:v>
                </c:pt>
              </c:strCache>
            </c:strRef>
          </c:cat>
          <c:val>
            <c:numRef>
              <c:f>'[Диаграмма в Microsoft PowerPoint]Аркуш1'!$C$7:$C$8</c:f>
              <c:numCache>
                <c:formatCode>#,##0.0</c:formatCode>
                <c:ptCount val="2"/>
                <c:pt idx="0">
                  <c:v>307</c:v>
                </c:pt>
                <c:pt idx="1">
                  <c:v>202.2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FB-44D7-BFDD-74E274CAD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51594496"/>
        <c:axId val="151596032"/>
        <c:axId val="0"/>
      </c:bar3DChart>
      <c:catAx>
        <c:axId val="15159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596032"/>
        <c:crosses val="autoZero"/>
        <c:auto val="1"/>
        <c:lblAlgn val="ctr"/>
        <c:lblOffset val="100"/>
        <c:noMultiLvlLbl val="0"/>
      </c:catAx>
      <c:valAx>
        <c:axId val="15159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59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ЦРЛ </a:t>
            </a:r>
            <a:r>
              <a:rPr lang="uk-UA" sz="24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460556430349302E-2"/>
          <c:y val="9.3422070682073755E-2"/>
          <c:w val="0.91183874898731443"/>
          <c:h val="0.8311364948265024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 w="101600" prst="riblet"/>
              <a:bevelB w="165100" prst="coolSlant"/>
              <a:contourClr>
                <a:srgbClr val="000000"/>
              </a:contourClr>
            </a:sp3d>
          </c:spPr>
          <c:explosion val="10"/>
          <c:dPt>
            <c:idx val="0"/>
            <c:bubble3D val="0"/>
            <c:explosion val="6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4B-4110-817B-5AFB40AB319D}"/>
              </c:ext>
            </c:extLst>
          </c:dPt>
          <c:dPt>
            <c:idx val="1"/>
            <c:bubble3D val="0"/>
            <c:explosion val="4"/>
            <c:spPr>
              <a:solidFill>
                <a:srgbClr val="66FF6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4B-4110-817B-5AFB40AB319D}"/>
              </c:ext>
            </c:extLst>
          </c:dPt>
          <c:dPt>
            <c:idx val="2"/>
            <c:bubble3D val="0"/>
            <c:spPr>
              <a:solidFill>
                <a:srgbClr val="0066FF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4B-4110-817B-5AFB40AB319D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4B-4110-817B-5AFB40AB319D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01600" prst="riblet"/>
                <a:bevelB w="165100" prst="coolSlant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4B-4110-817B-5AFB40AB319D}"/>
              </c:ext>
            </c:extLst>
          </c:dPt>
          <c:dLbls>
            <c:dLbl>
              <c:idx val="0"/>
              <c:layout>
                <c:manualLayout>
                  <c:x val="0.12708995517444061"/>
                  <c:y val="-0.295691116362228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1" u="none" strike="noStrike" kern="1200" baseline="0">
                        <a:solidFill>
                          <a:schemeClr val="bg1">
                            <a:lumMod val="8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err="1" smtClean="0">
                        <a:solidFill>
                          <a:schemeClr val="tx1"/>
                        </a:solidFill>
                      </a:rPr>
                      <a:t>Заробітна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плата та </a:t>
                    </a:r>
                    <a:r>
                      <a:rPr lang="ru-RU" sz="1600" baseline="0" dirty="0" err="1" smtClean="0">
                        <a:solidFill>
                          <a:schemeClr val="tx1"/>
                        </a:solidFill>
                      </a:rPr>
                      <a:t>стимудюючі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600" baseline="0" dirty="0" err="1" smtClean="0">
                        <a:solidFill>
                          <a:schemeClr val="tx1"/>
                        </a:solidFill>
                      </a:rPr>
                      <a:t>виплати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; </a:t>
                    </a:r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="1" i="1" u="none" strike="noStrike" kern="1200" baseline="0">
                        <a:solidFill>
                          <a:schemeClr val="bg1">
                            <a:lumMod val="8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3,6 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. грн.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D4B-4110-817B-5AFB40AB319D}"/>
                </c:ext>
              </c:extLst>
            </c:dLbl>
            <c:dLbl>
              <c:idx val="1"/>
              <c:layout>
                <c:manualLayout>
                  <c:x val="0.15411296341778355"/>
                  <c:y val="-0.151980351337991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err="1" smtClean="0">
                        <a:solidFill>
                          <a:sysClr val="windowText" lastClr="000000"/>
                        </a:solidFill>
                      </a:rPr>
                      <a:t>Медикаменти</a:t>
                    </a:r>
                    <a:r>
                      <a:rPr lang="ru-RU" sz="1600" baseline="0" dirty="0" smtClean="0">
                        <a:solidFill>
                          <a:sysClr val="windowText" lastClr="000000"/>
                        </a:solidFill>
                      </a:rPr>
                      <a:t>, </a:t>
                    </a:r>
                    <a:r>
                      <a:rPr lang="ru-RU" sz="1600" baseline="0" dirty="0" err="1" smtClean="0">
                        <a:solidFill>
                          <a:sysClr val="windowText" lastClr="000000"/>
                        </a:solidFill>
                      </a:rPr>
                      <a:t>зубопротезування</a:t>
                    </a:r>
                    <a:endParaRPr lang="ru-RU" sz="1600" baseline="0" dirty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400" b="1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solidFill>
                          <a:sysClr val="windowText" lastClr="000000"/>
                        </a:solidFill>
                      </a:rPr>
                      <a:t>2,8 </a:t>
                    </a:r>
                    <a:r>
                      <a:rPr lang="ru-RU" sz="1600" baseline="0" dirty="0">
                        <a:solidFill>
                          <a:sysClr val="windowText" lastClr="000000"/>
                        </a:solidFill>
                      </a:rPr>
                      <a:t>млн</a:t>
                    </a:r>
                    <a:r>
                      <a:rPr lang="ru-RU" sz="1600" baseline="0" dirty="0" smtClean="0">
                        <a:solidFill>
                          <a:sysClr val="windowText" lastClr="000000"/>
                        </a:solidFill>
                      </a:rPr>
                      <a:t>. грн.</a:t>
                    </a:r>
                    <a:endParaRPr lang="ru-RU" sz="1600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5806934573935"/>
                      <c:h val="0.13527389457708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D4B-4110-817B-5AFB40AB319D}"/>
                </c:ext>
              </c:extLst>
            </c:dLbl>
            <c:dLbl>
              <c:idx val="2"/>
              <c:layout>
                <c:manualLayout>
                  <c:x val="-0.12557070486193772"/>
                  <c:y val="0.165310953308254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uk-UA" sz="1600" baseline="0" dirty="0" smtClean="0">
                        <a:solidFill>
                          <a:sysClr val="windowText" lastClr="000000"/>
                        </a:solidFill>
                      </a:rPr>
                      <a:t>Енергоносії; </a:t>
                    </a:r>
                    <a:endParaRPr lang="uk-UA" sz="1600" baseline="0" dirty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400" b="1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uk-UA" sz="1600" baseline="0" dirty="0" smtClean="0">
                        <a:solidFill>
                          <a:sysClr val="windowText" lastClr="000000"/>
                        </a:solidFill>
                      </a:rPr>
                      <a:t>11,9 </a:t>
                    </a:r>
                    <a:r>
                      <a:rPr lang="uk-UA" sz="1600" baseline="0" dirty="0">
                        <a:solidFill>
                          <a:sysClr val="windowText" lastClr="000000"/>
                        </a:solidFill>
                      </a:rPr>
                      <a:t>млн</a:t>
                    </a:r>
                    <a:r>
                      <a:rPr lang="uk-UA" sz="1600" baseline="0" dirty="0" smtClean="0">
                        <a:solidFill>
                          <a:sysClr val="windowText" lastClr="000000"/>
                        </a:solidFill>
                      </a:rPr>
                      <a:t>. грн.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23960916802074"/>
                      <c:h val="0.12893142092018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4B-4110-817B-5AFB40AB319D}"/>
                </c:ext>
              </c:extLst>
            </c:dLbl>
            <c:dLbl>
              <c:idx val="3"/>
              <c:layout>
                <c:manualLayout>
                  <c:x val="9.0924341080342641E-2"/>
                  <c:y val="-0.179212038067128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err="1" smtClean="0">
                        <a:solidFill>
                          <a:sysClr val="windowText" lastClr="000000"/>
                        </a:solidFill>
                      </a:rPr>
                      <a:t>Харчування</a:t>
                    </a:r>
                    <a:r>
                      <a:rPr lang="ru-RU" sz="1600" baseline="0" dirty="0" smtClean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ru-RU" sz="1600" baseline="0" dirty="0" err="1" smtClean="0">
                        <a:solidFill>
                          <a:sysClr val="windowText" lastClr="000000"/>
                        </a:solidFill>
                      </a:rPr>
                      <a:t>військовослужбовців</a:t>
                    </a:r>
                    <a:r>
                      <a:rPr lang="ru-RU" sz="1600" baseline="0" dirty="0" smtClean="0">
                        <a:solidFill>
                          <a:sysClr val="windowText" lastClr="000000"/>
                        </a:solidFill>
                      </a:rPr>
                      <a:t>;</a:t>
                    </a:r>
                    <a:endParaRPr lang="ru-RU" sz="1600" baseline="0" dirty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400" b="1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solidFill>
                          <a:sysClr val="windowText" lastClr="000000"/>
                        </a:solidFill>
                      </a:rPr>
                      <a:t>0,4 млн. грн.</a:t>
                    </a:r>
                  </a:p>
                  <a:p>
                    <a:pPr>
                      <a:defRPr sz="1400" b="1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 smtClean="0">
                        <a:solidFill>
                          <a:sysClr val="windowText" lastClr="000000"/>
                        </a:solidFill>
                      </a:rPr>
                      <a:t>3%</a:t>
                    </a:r>
                    <a:endParaRPr lang="ru-RU" baseline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22961245555115"/>
                      <c:h val="0.13621402202974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4B-4110-817B-5AFB40AB319D}"/>
                </c:ext>
              </c:extLst>
            </c:dLbl>
            <c:dLbl>
              <c:idx val="4"/>
              <c:layout>
                <c:manualLayout>
                  <c:x val="8.3045386327546364E-2"/>
                  <c:y val="-7.0340831483399216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err="1" smtClean="0"/>
                      <a:t>Виплата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baseline="0" dirty="0" err="1" smtClean="0"/>
                      <a:t>пенсій</a:t>
                    </a:r>
                    <a:r>
                      <a:rPr lang="ru-RU" sz="1600" baseline="0" dirty="0" smtClean="0"/>
                      <a:t> та </a:t>
                    </a:r>
                    <a:r>
                      <a:rPr lang="ru-RU" sz="1600" baseline="0" dirty="0" err="1" smtClean="0"/>
                      <a:t>допомог</a:t>
                    </a:r>
                    <a:r>
                      <a:rPr lang="ru-RU" sz="1600" baseline="0" dirty="0" smtClean="0"/>
                      <a:t>; </a:t>
                    </a:r>
                  </a:p>
                  <a:p>
                    <a:r>
                      <a:rPr lang="ru-RU" sz="1600" baseline="0" dirty="0" smtClean="0"/>
                      <a:t>0,4 млн. грн.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4B-4110-817B-5AFB40AB3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Заробітна плата мед. Працівників</c:v>
                </c:pt>
                <c:pt idx="1">
                  <c:v>Медикаменти, зубопротезування, страховка прцівників</c:v>
                </c:pt>
                <c:pt idx="2">
                  <c:v>Енергоносії</c:v>
                </c:pt>
                <c:pt idx="4">
                  <c:v>Виплати пенсій та допомог</c:v>
                </c:pt>
              </c:strCache>
            </c:strRef>
          </c:cat>
          <c:val>
            <c:numRef>
              <c:f>Sheet1!$B$4:$B$8</c:f>
              <c:numCache>
                <c:formatCode>#,##0.0</c:formatCode>
                <c:ptCount val="5"/>
                <c:pt idx="0">
                  <c:v>3.6</c:v>
                </c:pt>
                <c:pt idx="1">
                  <c:v>2.8</c:v>
                </c:pt>
                <c:pt idx="2">
                  <c:v>11.8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4B-4110-817B-5AFB40AB3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0.8344</cdr:x>
      <cdr:y>0.40614</cdr:y>
    </cdr:from>
    <cdr:to>
      <cdr:x>0.92882</cdr:x>
      <cdr:y>0.68857</cdr:y>
    </cdr:to>
    <cdr:sp macro="" textlink="">
      <cdr:nvSpPr>
        <cdr:cNvPr id="7" name="Стрелка вправо с вырезом 6"/>
        <cdr:cNvSpPr/>
      </cdr:nvSpPr>
      <cdr:spPr>
        <a:xfrm xmlns:a="http://schemas.openxmlformats.org/drawingml/2006/main" rot="18126215">
          <a:off x="7333255" y="2861973"/>
          <a:ext cx="1731236" cy="883230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0.83037</cdr:x>
      <cdr:y>0.12583</cdr:y>
    </cdr:from>
    <cdr:to>
      <cdr:x>0.87072</cdr:x>
      <cdr:y>0.47171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9377257" y="773198"/>
          <a:ext cx="455665" cy="2125352"/>
        </a:xfrm>
        <a:prstGeom xmlns:a="http://schemas.openxmlformats.org/drawingml/2006/main" prst="rightBrace">
          <a:avLst>
            <a:gd name="adj1" fmla="val 0"/>
            <a:gd name="adj2" fmla="val 50000"/>
          </a:avLst>
        </a:prstGeom>
        <a:ln xmlns:a="http://schemas.openxmlformats.org/drawingml/2006/main" w="31750">
          <a:solidFill>
            <a:srgbClr val="00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0.68234</cdr:x>
      <cdr:y>0.54642</cdr:y>
    </cdr:from>
    <cdr:to>
      <cdr:x>0.72266</cdr:x>
      <cdr:y>0.8775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6346948" y="3306273"/>
          <a:ext cx="375255" cy="2014903"/>
        </a:xfrm>
        <a:prstGeom xmlns:a="http://schemas.openxmlformats.org/drawingml/2006/main" prst="rightBrac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0.87082</cdr:x>
      <cdr:y>0.20341</cdr:y>
    </cdr:from>
    <cdr:to>
      <cdr:x>1</cdr:x>
      <cdr:y>0.36481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34030" y="1249879"/>
          <a:ext cx="1458809" cy="991766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rgbClr val="0000FF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uk-UA" sz="11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розмір</a:t>
          </a:r>
        </a:p>
        <a:p xmlns:a="http://schemas.openxmlformats.org/drawingml/2006/main">
          <a:r>
            <a:rPr lang="uk-UA" sz="11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мінімальної</a:t>
          </a:r>
        </a:p>
        <a:p xmlns:a="http://schemas.openxmlformats.org/drawingml/2006/main">
          <a:r>
            <a:rPr lang="uk-UA" sz="11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заробітної плати </a:t>
          </a:r>
        </a:p>
        <a:p xmlns:a="http://schemas.openxmlformats.org/drawingml/2006/main">
          <a:r>
            <a:rPr lang="uk-UA" sz="11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у 2024р.</a:t>
          </a:r>
        </a:p>
        <a:p xmlns:a="http://schemas.openxmlformats.org/drawingml/2006/main">
          <a:pPr algn="ctr"/>
          <a:r>
            <a:rPr lang="uk-UA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7775,0 грн.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0.73352</cdr:x>
      <cdr:y>0.69402</cdr:y>
    </cdr:from>
    <cdr:to>
      <cdr:x>0.86369</cdr:x>
      <cdr:y>0.86219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23197" y="4203822"/>
          <a:ext cx="1208942" cy="1025769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1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uk-UA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розмір</a:t>
          </a:r>
        </a:p>
        <a:p xmlns:a="http://schemas.openxmlformats.org/drawingml/2006/main">
          <a:r>
            <a:rPr lang="uk-UA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мінімальної</a:t>
          </a:r>
        </a:p>
        <a:p xmlns:a="http://schemas.openxmlformats.org/drawingml/2006/main">
          <a:r>
            <a:rPr lang="uk-UA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заробітної плати </a:t>
          </a:r>
        </a:p>
        <a:p xmlns:a="http://schemas.openxmlformats.org/drawingml/2006/main">
          <a:r>
            <a:rPr lang="uk-UA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у 2023р.</a:t>
          </a:r>
        </a:p>
        <a:p xmlns:a="http://schemas.openxmlformats.org/drawingml/2006/main">
          <a:pPr algn="ctr"/>
          <a:r>
            <a:rPr lang="uk-UA" sz="14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6700,0 грн.</a:t>
          </a:r>
          <a:endParaRPr lang="uk-UA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0.84623</cdr:x>
      <cdr:y>0.42955</cdr:y>
    </cdr:from>
    <cdr:to>
      <cdr:x>0.93996</cdr:x>
      <cdr:y>0.70689</cdr:y>
    </cdr:to>
    <cdr:sp macro="" textlink="">
      <cdr:nvSpPr>
        <cdr:cNvPr id="6" name="TextBox 1"/>
        <cdr:cNvSpPr txBox="1"/>
      </cdr:nvSpPr>
      <cdr:spPr>
        <a:xfrm xmlns:a="http://schemas.openxmlformats.org/drawingml/2006/main" rot="18087200">
          <a:off x="7464106" y="2995121"/>
          <a:ext cx="1692644" cy="872170"/>
        </a:xfrm>
        <a:prstGeom xmlns:a="http://schemas.openxmlformats.org/drawingml/2006/main" prst="rect">
          <a:avLst/>
        </a:prstGeom>
        <a:ln xmlns:a="http://schemas.openxmlformats.org/drawingml/2006/main" w="15875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500"/>
            </a:lnSpc>
          </a:pPr>
          <a:r>
            <a:rPr lang="uk-UA" sz="14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Темп росту </a:t>
          </a:r>
        </a:p>
        <a:p xmlns:a="http://schemas.openxmlformats.org/drawingml/2006/main">
          <a:pPr algn="ctr"/>
          <a:r>
            <a:rPr lang="uk-UA" sz="1400" b="1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складає 16,0%</a:t>
          </a:r>
        </a:p>
        <a:p xmlns:a="http://schemas.openxmlformats.org/drawingml/2006/main">
          <a:pPr algn="ctr">
            <a:lnSpc>
              <a:spcPts val="1500"/>
            </a:lnSpc>
          </a:pPr>
          <a:endParaRPr lang="uk-UA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0.88353</cdr:x>
      <cdr:y>0.10573</cdr:y>
    </cdr:from>
    <cdr:to>
      <cdr:x>0.98176</cdr:x>
      <cdr:y>0.25615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24024" y="6427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100" b="1" i="1">
              <a:solidFill>
                <a:schemeClr val="tx1"/>
              </a:solidFill>
            </a:rPr>
            <a:t>млн. грн.</a:t>
          </a:r>
        </a:p>
      </cdr:txBody>
    </cdr:sp>
  </cdr:relSizeAnchor>
  <cdr:relSizeAnchor xmlns:cdr="http://schemas.openxmlformats.org/drawingml/2006/chartDrawing">
    <cdr:from>
      <cdr:x>0.66552</cdr:x>
      <cdr:y>0.61397</cdr:y>
    </cdr:from>
    <cdr:to>
      <cdr:x>0.7972</cdr:x>
      <cdr:y>0.89945</cdr:y>
    </cdr:to>
    <cdr:sp macro="" textlink="">
      <cdr:nvSpPr>
        <cdr:cNvPr id="7" name="Круговая стрелка 6"/>
        <cdr:cNvSpPr/>
      </cdr:nvSpPr>
      <cdr:spPr>
        <a:xfrm xmlns:a="http://schemas.openxmlformats.org/drawingml/2006/main" rot="21304560">
          <a:off x="7986442" y="4146958"/>
          <a:ext cx="1580202" cy="1928219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1278454"/>
            <a:gd name="adj5" fmla="val 16146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0.08892</cdr:x>
      <cdr:y>0.10459</cdr:y>
    </cdr:from>
    <cdr:to>
      <cdr:x>0.15293</cdr:x>
      <cdr:y>0.16383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1067050" y="706443"/>
          <a:ext cx="7681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+85,8</a:t>
          </a:r>
          <a:endParaRPr lang="ru-RU" sz="20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0.24524</cdr:x>
      <cdr:y>0.38936</cdr:y>
    </cdr:from>
    <cdr:to>
      <cdr:x>0.30925</cdr:x>
      <cdr:y>0.4486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942950" y="2629839"/>
          <a:ext cx="7681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+39,3</a:t>
          </a:r>
          <a:endParaRPr lang="ru-RU" sz="20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0.70367</cdr:x>
      <cdr:y>0.69747</cdr:y>
    </cdr:from>
    <cdr:to>
      <cdr:x>0.75687</cdr:x>
      <cdr:y>0.75671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8444314" y="4710949"/>
          <a:ext cx="63831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+3,1</a:t>
          </a:r>
          <a:endParaRPr lang="ru-RU" sz="20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0.5323</cdr:x>
      <cdr:y>0.66452</cdr:y>
    </cdr:from>
    <cdr:to>
      <cdr:x>0.59631</cdr:x>
      <cdr:y>0.72376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6387720" y="4488379"/>
          <a:ext cx="7681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+15,8</a:t>
          </a:r>
          <a:endParaRPr lang="ru-RU" sz="20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0.50348</cdr:x>
      <cdr:y>0.57025</cdr:y>
    </cdr:from>
    <cdr:to>
      <cdr:x>0.63516</cdr:x>
      <cdr:y>0.85573</cdr:y>
    </cdr:to>
    <cdr:sp macro="" textlink="">
      <cdr:nvSpPr>
        <cdr:cNvPr id="16" name="Круговая стрелка 15"/>
        <cdr:cNvSpPr/>
      </cdr:nvSpPr>
      <cdr:spPr>
        <a:xfrm xmlns:a="http://schemas.openxmlformats.org/drawingml/2006/main" rot="21304560">
          <a:off x="6041929" y="3851637"/>
          <a:ext cx="1580202" cy="1928219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1278454"/>
            <a:gd name="adj5" fmla="val 16146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0.06001</cdr:x>
      <cdr:y>0.0176</cdr:y>
    </cdr:from>
    <cdr:to>
      <cdr:x>0.19169</cdr:x>
      <cdr:y>0.30308</cdr:y>
    </cdr:to>
    <cdr:sp macro="" textlink="">
      <cdr:nvSpPr>
        <cdr:cNvPr id="15" name="Круговая стрелка 14"/>
        <cdr:cNvSpPr/>
      </cdr:nvSpPr>
      <cdr:spPr>
        <a:xfrm xmlns:a="http://schemas.openxmlformats.org/drawingml/2006/main" rot="21304560">
          <a:off x="720123" y="118871"/>
          <a:ext cx="1580202" cy="1928219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1278454"/>
            <a:gd name="adj5" fmla="val 16146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0.21545</cdr:x>
      <cdr:y>0.31573</cdr:y>
    </cdr:from>
    <cdr:to>
      <cdr:x>0.34713</cdr:x>
      <cdr:y>0.60121</cdr:y>
    </cdr:to>
    <cdr:sp macro="" textlink="">
      <cdr:nvSpPr>
        <cdr:cNvPr id="17" name="Круговая стрелка 16"/>
        <cdr:cNvSpPr/>
      </cdr:nvSpPr>
      <cdr:spPr>
        <a:xfrm xmlns:a="http://schemas.openxmlformats.org/drawingml/2006/main" rot="21304560">
          <a:off x="2585498" y="2132564"/>
          <a:ext cx="1580202" cy="1928219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1278454"/>
            <a:gd name="adj5" fmla="val 16146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0.37166</cdr:x>
      <cdr:y>0.58435</cdr:y>
    </cdr:from>
    <cdr:to>
      <cdr:x>0.50334</cdr:x>
      <cdr:y>0.86983</cdr:y>
    </cdr:to>
    <cdr:sp macro="" textlink="">
      <cdr:nvSpPr>
        <cdr:cNvPr id="18" name="Круговая стрелка 17"/>
        <cdr:cNvSpPr/>
      </cdr:nvSpPr>
      <cdr:spPr>
        <a:xfrm xmlns:a="http://schemas.openxmlformats.org/drawingml/2006/main" rot="21304560">
          <a:off x="4460017" y="3946902"/>
          <a:ext cx="1580202" cy="1928219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1278454"/>
            <a:gd name="adj5" fmla="val 16146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0.40893</cdr:x>
      <cdr:y>0.66786</cdr:y>
    </cdr:from>
    <cdr:to>
      <cdr:x>0.46212</cdr:x>
      <cdr:y>0.72709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4907306" y="4510902"/>
          <a:ext cx="63831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+9,6</a:t>
          </a:r>
          <a:endParaRPr lang="ru-RU" sz="20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0.22725</cdr:x>
      <cdr:y>0.05529</cdr:y>
    </cdr:from>
    <cdr:to>
      <cdr:x>0.41336</cdr:x>
      <cdr:y>0.31516</cdr:y>
    </cdr:to>
    <cdr:sp macro="" textlink="">
      <cdr:nvSpPr>
        <cdr:cNvPr id="2" name="Круговая стрелка 1"/>
        <cdr:cNvSpPr/>
      </cdr:nvSpPr>
      <cdr:spPr>
        <a:xfrm xmlns:a="http://schemas.openxmlformats.org/drawingml/2006/main" rot="20118400">
          <a:off x="2115284" y="336085"/>
          <a:ext cx="1732328" cy="1579756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2105923"/>
            <a:gd name="adj5" fmla="val 12500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66FF66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0.63108</cdr:x>
      <cdr:y>0.23129</cdr:y>
    </cdr:from>
    <cdr:to>
      <cdr:x>0.81719</cdr:x>
      <cdr:y>0.49116</cdr:y>
    </cdr:to>
    <cdr:sp macro="" textlink="">
      <cdr:nvSpPr>
        <cdr:cNvPr id="3" name="Круговая стрелка 2"/>
        <cdr:cNvSpPr/>
      </cdr:nvSpPr>
      <cdr:spPr>
        <a:xfrm xmlns:a="http://schemas.openxmlformats.org/drawingml/2006/main" rot="20118400">
          <a:off x="5874216" y="1405981"/>
          <a:ext cx="1732328" cy="1579756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2105923"/>
            <a:gd name="adj5" fmla="val 12500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66FF66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0.23964</cdr:x>
      <cdr:y>0.08785</cdr:y>
    </cdr:from>
    <cdr:to>
      <cdr:x>0.3943</cdr:x>
      <cdr:y>0.19035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371745" y="401106"/>
          <a:ext cx="885372" cy="4680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+15,6</a:t>
          </a:r>
        </a:p>
      </cdr:txBody>
    </cdr:sp>
  </cdr:relSizeAnchor>
  <cdr:relSizeAnchor xmlns:cdr="http://schemas.openxmlformats.org/drawingml/2006/chartDrawing">
    <cdr:from>
      <cdr:x>0.68055</cdr:x>
      <cdr:y>0.27332</cdr:y>
    </cdr:from>
    <cdr:to>
      <cdr:x>0.75315</cdr:x>
      <cdr:y>0.3442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297245" y="1780159"/>
          <a:ext cx="88517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</a:t>
          </a:r>
          <a:r>
            <a: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12,5</a:t>
          </a:r>
          <a:endParaRPr lang="ru-RU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0.87853</cdr:x>
      <cdr:y>0.1146</cdr:y>
    </cdr:from>
    <cdr:to>
      <cdr:x>0.95841</cdr:x>
      <cdr:y>0.16069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8177465" y="696642"/>
          <a:ext cx="743602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млн.грн.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0.22475</cdr:x>
      <cdr:y>0.0642</cdr:y>
    </cdr:from>
    <cdr:to>
      <cdr:x>0.41086</cdr:x>
      <cdr:y>0.32408</cdr:y>
    </cdr:to>
    <cdr:sp macro="" textlink="">
      <cdr:nvSpPr>
        <cdr:cNvPr id="2" name="Круговая стрелка 1"/>
        <cdr:cNvSpPr/>
      </cdr:nvSpPr>
      <cdr:spPr>
        <a:xfrm xmlns:a="http://schemas.openxmlformats.org/drawingml/2006/main" rot="20118400">
          <a:off x="2092013" y="390272"/>
          <a:ext cx="1732344" cy="1579801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2105923"/>
            <a:gd name="adj5" fmla="val 12500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0.62858</cdr:x>
      <cdr:y>0.2453</cdr:y>
    </cdr:from>
    <cdr:to>
      <cdr:x>0.81469</cdr:x>
      <cdr:y>0.50517</cdr:y>
    </cdr:to>
    <cdr:sp macro="" textlink="">
      <cdr:nvSpPr>
        <cdr:cNvPr id="3" name="Круговая стрелка 2"/>
        <cdr:cNvSpPr/>
      </cdr:nvSpPr>
      <cdr:spPr>
        <a:xfrm xmlns:a="http://schemas.openxmlformats.org/drawingml/2006/main" rot="20118400">
          <a:off x="5850968" y="1491187"/>
          <a:ext cx="1732343" cy="1579740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2105923"/>
            <a:gd name="adj5" fmla="val 12500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0.23714</cdr:x>
      <cdr:y>0.10951</cdr:y>
    </cdr:from>
    <cdr:to>
      <cdr:x>0.39181</cdr:x>
      <cdr:y>0.21201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357462" y="500001"/>
          <a:ext cx="885372" cy="4680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+31,4</a:t>
          </a:r>
        </a:p>
      </cdr:txBody>
    </cdr:sp>
  </cdr:relSizeAnchor>
  <cdr:relSizeAnchor xmlns:cdr="http://schemas.openxmlformats.org/drawingml/2006/chartDrawing">
    <cdr:from>
      <cdr:x>0.65647</cdr:x>
      <cdr:y>0.30263</cdr:y>
    </cdr:from>
    <cdr:to>
      <cdr:x>0.78389</cdr:x>
      <cdr:y>0.40513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757838" y="1381750"/>
          <a:ext cx="729367" cy="4680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+2,2</a:t>
          </a:r>
        </a:p>
      </cdr:txBody>
    </cdr:sp>
  </cdr:relSizeAnchor>
  <cdr:relSizeAnchor xmlns:cdr="http://schemas.openxmlformats.org/drawingml/2006/chartDrawing">
    <cdr:from>
      <cdr:x>0.87853</cdr:x>
      <cdr:y>0.1146</cdr:y>
    </cdr:from>
    <cdr:to>
      <cdr:x>0.95841</cdr:x>
      <cdr:y>0.16069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8177465" y="696642"/>
          <a:ext cx="743602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млн.грн.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0.27391</cdr:x>
      <cdr:y>0.03595</cdr:y>
    </cdr:from>
    <cdr:to>
      <cdr:x>0.3847</cdr:x>
      <cdr:y>0.29583</cdr:y>
    </cdr:to>
    <cdr:sp macro="" textlink="">
      <cdr:nvSpPr>
        <cdr:cNvPr id="2" name="Круговая стрелка 1"/>
        <cdr:cNvSpPr/>
      </cdr:nvSpPr>
      <cdr:spPr>
        <a:xfrm xmlns:a="http://schemas.openxmlformats.org/drawingml/2006/main" flipH="1">
          <a:off x="3302133" y="240523"/>
          <a:ext cx="1335699" cy="1738719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2105923"/>
            <a:gd name="adj5" fmla="val 12500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2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0.66912</cdr:x>
      <cdr:y>0.19943</cdr:y>
    </cdr:from>
    <cdr:to>
      <cdr:x>0.79352</cdr:x>
      <cdr:y>0.4593</cdr:y>
    </cdr:to>
    <cdr:sp macro="" textlink="">
      <cdr:nvSpPr>
        <cdr:cNvPr id="3" name="Круговая стрелка 2"/>
        <cdr:cNvSpPr/>
      </cdr:nvSpPr>
      <cdr:spPr>
        <a:xfrm xmlns:a="http://schemas.openxmlformats.org/drawingml/2006/main" rot="286784" flipH="1">
          <a:off x="8066688" y="1334279"/>
          <a:ext cx="1499665" cy="1738653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2105923"/>
            <a:gd name="adj5" fmla="val 12500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FF993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0.30297</cdr:x>
      <cdr:y>0.0979</cdr:y>
    </cdr:from>
    <cdr:to>
      <cdr:x>0.35858</cdr:x>
      <cdr:y>0.1669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52547" y="654970"/>
          <a:ext cx="67037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-0,3</a:t>
          </a:r>
          <a:endParaRPr lang="ru-RU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0.70136</cdr:x>
      <cdr:y>0.27161</cdr:y>
    </cdr:from>
    <cdr:to>
      <cdr:x>0.75696</cdr:x>
      <cdr:y>0.34061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455309" y="1817203"/>
          <a:ext cx="67037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-0,3</a:t>
          </a:r>
          <a:endParaRPr lang="ru-RU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0.87853</cdr:x>
      <cdr:y>0.1146</cdr:y>
    </cdr:from>
    <cdr:to>
      <cdr:x>0.95841</cdr:x>
      <cdr:y>0.16069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8177465" y="696642"/>
          <a:ext cx="743602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млн.грн.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0.18396</cdr:x>
      <cdr:y>0.03821</cdr:y>
    </cdr:from>
    <cdr:to>
      <cdr:x>0.37007</cdr:x>
      <cdr:y>0.29809</cdr:y>
    </cdr:to>
    <cdr:sp macro="" textlink="">
      <cdr:nvSpPr>
        <cdr:cNvPr id="2" name="Круговая стрелка 1"/>
        <cdr:cNvSpPr/>
      </cdr:nvSpPr>
      <cdr:spPr>
        <a:xfrm xmlns:a="http://schemas.openxmlformats.org/drawingml/2006/main" rot="20118400">
          <a:off x="1053041" y="174475"/>
          <a:ext cx="1065348" cy="1186561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2105923"/>
            <a:gd name="adj5" fmla="val 12500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00CC9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0.63791</cdr:x>
      <cdr:y>0.39401</cdr:y>
    </cdr:from>
    <cdr:to>
      <cdr:x>0.82402</cdr:x>
      <cdr:y>0.65388</cdr:y>
    </cdr:to>
    <cdr:sp macro="" textlink="">
      <cdr:nvSpPr>
        <cdr:cNvPr id="3" name="Круговая стрелка 2"/>
        <cdr:cNvSpPr/>
      </cdr:nvSpPr>
      <cdr:spPr>
        <a:xfrm xmlns:a="http://schemas.openxmlformats.org/drawingml/2006/main" rot="20118400">
          <a:off x="3651578" y="1798963"/>
          <a:ext cx="1065348" cy="1186515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2105923"/>
            <a:gd name="adj5" fmla="val 12500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00CC9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0.23139</cdr:x>
      <cdr:y>0.095</cdr:y>
    </cdr:from>
    <cdr:to>
      <cdr:x>0.30399</cdr:x>
      <cdr:y>0.16676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821087" y="611211"/>
          <a:ext cx="88517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+14,4</a:t>
          </a:r>
          <a:endParaRPr lang="ru-RU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0.69109</cdr:x>
      <cdr:y>0.4414</cdr:y>
    </cdr:from>
    <cdr:to>
      <cdr:x>0.75093</cdr:x>
      <cdr:y>0.51316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425709" y="2839878"/>
          <a:ext cx="72968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+0,6</a:t>
          </a:r>
          <a:endParaRPr lang="ru-RU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0.87853</cdr:x>
      <cdr:y>0.1146</cdr:y>
    </cdr:from>
    <cdr:to>
      <cdr:x>0.95841</cdr:x>
      <cdr:y>0.16069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8177465" y="696642"/>
          <a:ext cx="743602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млн.грн.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0.27042</cdr:x>
      <cdr:y>0.02681</cdr:y>
    </cdr:from>
    <cdr:to>
      <cdr:x>0.38192</cdr:x>
      <cdr:y>0.28669</cdr:y>
    </cdr:to>
    <cdr:sp macro="" textlink="">
      <cdr:nvSpPr>
        <cdr:cNvPr id="2" name="Круговая стрелка 1"/>
        <cdr:cNvSpPr/>
      </cdr:nvSpPr>
      <cdr:spPr>
        <a:xfrm xmlns:a="http://schemas.openxmlformats.org/drawingml/2006/main" rot="671567" flipH="1">
          <a:off x="3186306" y="159814"/>
          <a:ext cx="1313838" cy="1549029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2105923"/>
            <a:gd name="adj5" fmla="val 12500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solidFill>
            <a:srgbClr val="FF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0.65554</cdr:x>
      <cdr:y>0.18079</cdr:y>
    </cdr:from>
    <cdr:to>
      <cdr:x>0.79309</cdr:x>
      <cdr:y>0.44066</cdr:y>
    </cdr:to>
    <cdr:sp macro="" textlink="">
      <cdr:nvSpPr>
        <cdr:cNvPr id="3" name="Круговая стрелка 2"/>
        <cdr:cNvSpPr/>
      </cdr:nvSpPr>
      <cdr:spPr>
        <a:xfrm xmlns:a="http://schemas.openxmlformats.org/drawingml/2006/main" rot="21121617">
          <a:off x="7724200" y="1077595"/>
          <a:ext cx="1620700" cy="1548969"/>
        </a:xfrm>
        <a:prstGeom xmlns:a="http://schemas.openxmlformats.org/drawingml/2006/main" prst="circularArrow">
          <a:avLst>
            <a:gd name="adj1" fmla="val 12500"/>
            <a:gd name="adj2" fmla="val 1142319"/>
            <a:gd name="adj3" fmla="val 20457681"/>
            <a:gd name="adj4" fmla="val 12105923"/>
            <a:gd name="adj5" fmla="val 12500"/>
          </a:avLst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solidFill>
            <a:srgbClr val="FF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0.29791</cdr:x>
      <cdr:y>0.08557</cdr:y>
    </cdr:from>
    <cdr:to>
      <cdr:x>0.3548</cdr:x>
      <cdr:y>0.16302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510205" y="510047"/>
          <a:ext cx="67037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-0,5</a:t>
          </a:r>
          <a:endParaRPr lang="ru-RU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0.69005</cdr:x>
      <cdr:y>0.27134</cdr:y>
    </cdr:from>
    <cdr:to>
      <cdr:x>0.75197</cdr:x>
      <cdr:y>0.34879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130763" y="1617333"/>
          <a:ext cx="72968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+0,6</a:t>
          </a:r>
          <a:endParaRPr lang="ru-RU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0.87853</cdr:x>
      <cdr:y>0.1146</cdr:y>
    </cdr:from>
    <cdr:to>
      <cdr:x>0.95841</cdr:x>
      <cdr:y>0.16069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8177465" y="696642"/>
          <a:ext cx="743602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млн.грн.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970E5-26D2-48C0-8E60-7AEB29E5F9BC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F515-47A8-4854-8913-12F0F7366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73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0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81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607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2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87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11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1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7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64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03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53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86F2-ABE0-4AC0-A063-D9517788FCB3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0924-B980-465C-9B48-D20E86A8F5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46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bk-ru.com/assets/images/Menu/stavki-sport.jpg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http://pca.com.ua/wp-content/uploads/2015/11/Formuvannya-organizatsijnih-struktur-upravlinnya_pca.com_.ua_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kashin.info/images/materials/kultura.jpg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5" Type="http://schemas.openxmlformats.org/officeDocument/2006/relationships/image" Target="../media/image17.png"/><Relationship Id="rId10" Type="http://schemas.openxmlformats.org/officeDocument/2006/relationships/image" Target="https://encrypted-tbn0.gstatic.com/images?q=tbn:ANd9GcS4iDtxPVX1ddZdpUx5o2PwMV0zoevnORR20PfJh-x12BwaKYLj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3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19" y="4154984"/>
            <a:ext cx="3294244" cy="25295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96" y="126866"/>
            <a:ext cx="1952625" cy="2552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65988" y="369332"/>
            <a:ext cx="104448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uk-UA" sz="8000" b="1" dirty="0" smtClean="0">
                <a:ln w="15875">
                  <a:solidFill>
                    <a:prstClr val="white"/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glow rad="63500">
                    <a:srgbClr val="A50E82">
                      <a:alpha val="40000"/>
                    </a:srgbClr>
                  </a:glow>
                  <a:outerShdw dir="3120000" sx="1000" sy="1000" algn="bl" rotWithShape="0">
                    <a:srgbClr val="14967C">
                      <a:lumMod val="40000"/>
                      <a:lumOff val="60000"/>
                    </a:srgbClr>
                  </a:outerShdw>
                </a:effectLst>
                <a:latin typeface="Monotype Corsiva" panose="03010101010201010101" pitchFamily="66" charset="0"/>
              </a:rPr>
              <a:t>Бюджет </a:t>
            </a:r>
          </a:p>
          <a:p>
            <a:pPr lvl="0" algn="ctr">
              <a:lnSpc>
                <a:spcPct val="80000"/>
              </a:lnSpc>
            </a:pPr>
            <a:r>
              <a:rPr lang="uk-UA" sz="8000" b="1" dirty="0" smtClean="0">
                <a:ln w="15875">
                  <a:solidFill>
                    <a:prstClr val="white"/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glow rad="63500">
                    <a:srgbClr val="A50E82">
                      <a:alpha val="40000"/>
                    </a:srgbClr>
                  </a:glow>
                  <a:outerShdw dir="3120000" sx="1000" sy="1000" algn="bl" rotWithShape="0">
                    <a:srgbClr val="14967C">
                      <a:lumMod val="40000"/>
                      <a:lumOff val="60000"/>
                    </a:srgbClr>
                  </a:outerShdw>
                </a:effectLst>
                <a:latin typeface="Monotype Corsiva" panose="03010101010201010101" pitchFamily="66" charset="0"/>
              </a:rPr>
              <a:t>Гайсинської </a:t>
            </a:r>
            <a:r>
              <a:rPr lang="uk-UA" sz="8000" b="1" dirty="0">
                <a:ln w="15875">
                  <a:solidFill>
                    <a:prstClr val="white"/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glow rad="63500">
                    <a:srgbClr val="A50E82">
                      <a:alpha val="40000"/>
                    </a:srgbClr>
                  </a:glow>
                  <a:outerShdw dir="3120000" sx="1000" sy="1000" algn="bl" rotWithShape="0">
                    <a:srgbClr val="14967C">
                      <a:lumMod val="40000"/>
                      <a:lumOff val="60000"/>
                    </a:srgbClr>
                  </a:outerShdw>
                </a:effectLst>
                <a:latin typeface="Monotype Corsiva" panose="03010101010201010101" pitchFamily="66" charset="0"/>
              </a:rPr>
              <a:t>міської </a:t>
            </a:r>
            <a:r>
              <a:rPr lang="uk-UA" sz="8000" b="1" dirty="0" smtClean="0">
                <a:ln w="15875">
                  <a:solidFill>
                    <a:prstClr val="white"/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glow rad="63500">
                    <a:srgbClr val="A50E82">
                      <a:alpha val="40000"/>
                    </a:srgbClr>
                  </a:glow>
                  <a:outerShdw dir="3120000" sx="1000" sy="1000" algn="bl" rotWithShape="0">
                    <a:srgbClr val="14967C">
                      <a:lumMod val="40000"/>
                      <a:lumOff val="60000"/>
                    </a:srgbClr>
                  </a:outerShdw>
                </a:effectLst>
                <a:latin typeface="Monotype Corsiva" panose="03010101010201010101" pitchFamily="66" charset="0"/>
              </a:rPr>
              <a:t>територіальної громади</a:t>
            </a:r>
            <a:endParaRPr lang="uk-UA" sz="8000" b="1" dirty="0">
              <a:ln w="15875">
                <a:solidFill>
                  <a:prstClr val="white"/>
                </a:solidFill>
                <a:prstDash val="solid"/>
                <a:bevel/>
              </a:ln>
              <a:solidFill>
                <a:prstClr val="black"/>
              </a:solidFill>
              <a:effectLst>
                <a:glow rad="63500">
                  <a:srgbClr val="A50E82">
                    <a:alpha val="40000"/>
                  </a:srgbClr>
                </a:glow>
                <a:outerShdw dir="3120000" sx="1000" sy="1000" algn="bl" rotWithShape="0">
                  <a:srgbClr val="14967C">
                    <a:lumMod val="40000"/>
                    <a:lumOff val="6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ctr">
              <a:lnSpc>
                <a:spcPct val="80000"/>
              </a:lnSpc>
            </a:pPr>
            <a:r>
              <a:rPr lang="uk-UA" sz="8000" b="1" dirty="0">
                <a:ln w="15875">
                  <a:solidFill>
                    <a:prstClr val="white"/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glow rad="63500">
                    <a:srgbClr val="A50E82">
                      <a:alpha val="40000"/>
                    </a:srgbClr>
                  </a:glow>
                  <a:outerShdw dir="3120000" sx="1000" sy="1000" algn="bl" rotWithShape="0">
                    <a:srgbClr val="14967C">
                      <a:lumMod val="40000"/>
                      <a:lumOff val="60000"/>
                    </a:srgbClr>
                  </a:outerShdw>
                </a:effectLst>
                <a:latin typeface="Monotype Corsiva" panose="03010101010201010101" pitchFamily="66" charset="0"/>
              </a:rPr>
              <a:t>на </a:t>
            </a:r>
            <a:r>
              <a:rPr lang="uk-UA" sz="8000" b="1" dirty="0" smtClean="0">
                <a:ln w="15875">
                  <a:solidFill>
                    <a:prstClr val="white"/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glow rad="63500">
                    <a:srgbClr val="A50E82">
                      <a:alpha val="40000"/>
                    </a:srgbClr>
                  </a:glow>
                  <a:outerShdw dir="3120000" sx="1000" sy="1000" algn="bl" rotWithShape="0">
                    <a:srgbClr val="14967C">
                      <a:lumMod val="40000"/>
                      <a:lumOff val="60000"/>
                    </a:srgbClr>
                  </a:outerShdw>
                </a:effectLst>
                <a:latin typeface="Monotype Corsiva" panose="03010101010201010101" pitchFamily="66" charset="0"/>
              </a:rPr>
              <a:t>2025рік</a:t>
            </a:r>
            <a:endParaRPr lang="uk-UA" sz="8000" b="1" dirty="0">
              <a:ln w="15875">
                <a:solidFill>
                  <a:prstClr val="white"/>
                </a:solidFill>
                <a:prstDash val="solid"/>
                <a:bevel/>
              </a:ln>
              <a:solidFill>
                <a:prstClr val="black"/>
              </a:solidFill>
              <a:effectLst>
                <a:glow rad="63500">
                  <a:srgbClr val="A50E82">
                    <a:alpha val="40000"/>
                  </a:srgbClr>
                </a:glow>
                <a:outerShdw dir="3120000" sx="1000" sy="1000" algn="bl" rotWithShape="0">
                  <a:srgbClr val="14967C">
                    <a:lumMod val="40000"/>
                    <a:lumOff val="6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06031"/>
              </p:ext>
            </p:extLst>
          </p:nvPr>
        </p:nvGraphicFramePr>
        <p:xfrm>
          <a:off x="0" y="-382320"/>
          <a:ext cx="12192000" cy="701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5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28703"/>
              </p:ext>
            </p:extLst>
          </p:nvPr>
        </p:nvGraphicFramePr>
        <p:xfrm>
          <a:off x="0" y="0"/>
          <a:ext cx="12191999" cy="651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5709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37509"/>
              </p:ext>
            </p:extLst>
          </p:nvPr>
        </p:nvGraphicFramePr>
        <p:xfrm>
          <a:off x="1" y="593559"/>
          <a:ext cx="12192000" cy="626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3491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558440"/>
              </p:ext>
            </p:extLst>
          </p:nvPr>
        </p:nvGraphicFramePr>
        <p:xfrm>
          <a:off x="144984" y="257716"/>
          <a:ext cx="11701806" cy="649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4868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74684"/>
              </p:ext>
            </p:extLst>
          </p:nvPr>
        </p:nvGraphicFramePr>
        <p:xfrm>
          <a:off x="171089" y="-165465"/>
          <a:ext cx="1183378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300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00735"/>
              </p:ext>
            </p:extLst>
          </p:nvPr>
        </p:nvGraphicFramePr>
        <p:xfrm>
          <a:off x="0" y="167529"/>
          <a:ext cx="12055642" cy="669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03142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35236"/>
              </p:ext>
            </p:extLst>
          </p:nvPr>
        </p:nvGraphicFramePr>
        <p:xfrm>
          <a:off x="0" y="424203"/>
          <a:ext cx="12192000" cy="643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89093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674" y="457720"/>
            <a:ext cx="119032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виплата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щомісячної</a:t>
            </a: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dirty="0" err="1">
                <a:solidFill>
                  <a:srgbClr val="FF0000"/>
                </a:solidFill>
              </a:rPr>
              <a:t>грошової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допомоги</a:t>
            </a:r>
            <a:r>
              <a:rPr lang="ru-RU" dirty="0">
                <a:solidFill>
                  <a:srgbClr val="FF0000"/>
                </a:solidFill>
              </a:rPr>
              <a:t> членам </a:t>
            </a:r>
            <a:r>
              <a:rPr lang="ru-RU" dirty="0" err="1">
                <a:solidFill>
                  <a:srgbClr val="FF0000"/>
                </a:solidFill>
              </a:rPr>
              <a:t>сімей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загиблих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померлих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Захисників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Захисниць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України</a:t>
            </a:r>
            <a:r>
              <a:rPr lang="ru-RU" dirty="0">
                <a:solidFill>
                  <a:srgbClr val="FF0000"/>
                </a:solidFill>
              </a:rPr>
              <a:t>  за 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пільговий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проїзд</a:t>
            </a:r>
            <a:r>
              <a:rPr lang="ru-RU" dirty="0">
                <a:solidFill>
                  <a:srgbClr val="FF0000"/>
                </a:solidFill>
              </a:rPr>
              <a:t> – </a:t>
            </a:r>
            <a:r>
              <a:rPr lang="ru-RU" b="1" dirty="0" smtClean="0"/>
              <a:t>800 </a:t>
            </a:r>
            <a:r>
              <a:rPr lang="uk-UA" b="1" dirty="0" smtClean="0"/>
              <a:t>000 </a:t>
            </a:r>
            <a:r>
              <a:rPr lang="uk-UA" b="1" dirty="0"/>
              <a:t>грн;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uk-UA" dirty="0" smtClean="0">
                <a:solidFill>
                  <a:srgbClr val="FF0000"/>
                </a:solidFill>
              </a:rPr>
              <a:t>компенсація </a:t>
            </a:r>
            <a:r>
              <a:rPr lang="uk-UA" dirty="0">
                <a:solidFill>
                  <a:srgbClr val="FF0000"/>
                </a:solidFill>
              </a:rPr>
              <a:t>на період опалювального сезону родинам Захисників і Захисниць </a:t>
            </a:r>
            <a:r>
              <a:rPr lang="ru-RU" b="1" dirty="0">
                <a:solidFill>
                  <a:srgbClr val="FF0000"/>
                </a:solidFill>
              </a:rPr>
              <a:t>– </a:t>
            </a:r>
            <a:r>
              <a:rPr lang="ru-RU" b="1" dirty="0"/>
              <a:t>6</a:t>
            </a:r>
            <a:r>
              <a:rPr lang="ru-RU" b="1" dirty="0" smtClean="0"/>
              <a:t>00 </a:t>
            </a:r>
            <a:r>
              <a:rPr lang="ru-RU" b="1" dirty="0"/>
              <a:t>000 </a:t>
            </a:r>
            <a:r>
              <a:rPr lang="ru-RU" b="1" dirty="0" err="1"/>
              <a:t>грн</a:t>
            </a:r>
            <a:r>
              <a:rPr lang="uk-UA" b="1" dirty="0"/>
              <a:t>;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uk-UA" dirty="0">
                <a:solidFill>
                  <a:srgbClr val="FF0000"/>
                </a:solidFill>
              </a:rPr>
              <a:t>відшкодування витрат на поховання Захисників і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Захисниць України, ветеранів війни </a:t>
            </a:r>
            <a:r>
              <a:rPr lang="uk-UA" b="1" dirty="0"/>
              <a:t>- 3</a:t>
            </a:r>
            <a:r>
              <a:rPr lang="uk-UA" b="1" dirty="0" smtClean="0"/>
              <a:t>00</a:t>
            </a:r>
            <a:r>
              <a:rPr lang="uk-UA" b="1" dirty="0"/>
              <a:t> 000 грн;</a:t>
            </a:r>
          </a:p>
          <a:p>
            <a:r>
              <a:rPr lang="uk-UA" dirty="0">
                <a:solidFill>
                  <a:srgbClr val="FF0000"/>
                </a:solidFill>
              </a:rPr>
              <a:t> </a:t>
            </a:r>
            <a:r>
              <a:rPr lang="uk-UA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надання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та </a:t>
            </a:r>
            <a:r>
              <a:rPr lang="ru-RU" dirty="0" err="1">
                <a:solidFill>
                  <a:srgbClr val="FF0000"/>
                </a:solidFill>
              </a:rPr>
              <a:t>виплата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одноразової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грошової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допомоги</a:t>
            </a:r>
            <a:r>
              <a:rPr lang="ru-RU" dirty="0">
                <a:solidFill>
                  <a:srgbClr val="FF0000"/>
                </a:solidFill>
              </a:rPr>
              <a:t> на/за </a:t>
            </a:r>
            <a:r>
              <a:rPr lang="ru-RU" dirty="0" err="1">
                <a:solidFill>
                  <a:srgbClr val="FF0000"/>
                </a:solidFill>
              </a:rPr>
              <a:t>встановлення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пам’ятних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знаків</a:t>
            </a:r>
            <a:r>
              <a:rPr lang="ru-RU" dirty="0">
                <a:solidFill>
                  <a:srgbClr val="FF0000"/>
                </a:solidFill>
              </a:rPr>
              <a:t> на могилах </a:t>
            </a:r>
            <a:r>
              <a:rPr lang="ru-RU" dirty="0" err="1">
                <a:solidFill>
                  <a:srgbClr val="FF0000"/>
                </a:solidFill>
              </a:rPr>
              <a:t>загиблих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померлих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Захисників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Захисниць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України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ветеранів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війни</a:t>
            </a:r>
            <a:r>
              <a:rPr lang="uk-UA" dirty="0">
                <a:solidFill>
                  <a:srgbClr val="FF0000"/>
                </a:solidFill>
              </a:rPr>
              <a:t> – </a:t>
            </a:r>
            <a:r>
              <a:rPr lang="uk-UA" b="1" dirty="0" smtClean="0"/>
              <a:t>1200 </a:t>
            </a:r>
            <a:r>
              <a:rPr lang="uk-UA" b="1" dirty="0"/>
              <a:t>000 грн</a:t>
            </a:r>
            <a:r>
              <a:rPr lang="uk-UA" dirty="0"/>
              <a:t>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>
                <a:solidFill>
                  <a:srgbClr val="FF0000"/>
                </a:solidFill>
              </a:rPr>
              <a:t>щ</a:t>
            </a:r>
            <a:r>
              <a:rPr lang="uk-UA" dirty="0" err="1">
                <a:solidFill>
                  <a:srgbClr val="FF0000"/>
                </a:solidFill>
              </a:rPr>
              <a:t>оквартальна</a:t>
            </a:r>
            <a:r>
              <a:rPr lang="uk-UA" dirty="0">
                <a:solidFill>
                  <a:srgbClr val="FF0000"/>
                </a:solidFill>
              </a:rPr>
              <a:t> грошова допомога членам сімей </a:t>
            </a:r>
            <a:r>
              <a:rPr lang="uk-UA" dirty="0" smtClean="0">
                <a:solidFill>
                  <a:srgbClr val="FF0000"/>
                </a:solidFill>
              </a:rPr>
              <a:t>військовослужбовців</a:t>
            </a:r>
            <a:r>
              <a:rPr lang="uk-UA" dirty="0">
                <a:solidFill>
                  <a:srgbClr val="FF0000"/>
                </a:solidFill>
              </a:rPr>
              <a:t>, які перебувають у полоні або пропали                                                             </a:t>
            </a:r>
          </a:p>
          <a:p>
            <a:r>
              <a:rPr lang="uk-UA" dirty="0">
                <a:solidFill>
                  <a:srgbClr val="FF0000"/>
                </a:solidFill>
              </a:rPr>
              <a:t>  </a:t>
            </a:r>
            <a:r>
              <a:rPr lang="uk-UA" dirty="0" smtClean="0">
                <a:solidFill>
                  <a:srgbClr val="FF0000"/>
                </a:solidFill>
              </a:rPr>
              <a:t>безвісти –</a:t>
            </a:r>
            <a:r>
              <a:rPr lang="uk-UA" b="1" dirty="0" smtClean="0"/>
              <a:t>1080000 </a:t>
            </a:r>
            <a:r>
              <a:rPr lang="uk-UA" b="1" dirty="0"/>
              <a:t>грн;             </a:t>
            </a:r>
          </a:p>
          <a:p>
            <a:pPr lvl="0"/>
            <a:r>
              <a:rPr lang="uk-UA" dirty="0" smtClean="0">
                <a:solidFill>
                  <a:srgbClr val="FF0000"/>
                </a:solidFill>
              </a:rPr>
              <a:t>- надання </a:t>
            </a:r>
            <a:r>
              <a:rPr lang="uk-UA" dirty="0">
                <a:solidFill>
                  <a:srgbClr val="FF0000"/>
                </a:solidFill>
              </a:rPr>
              <a:t>щорічної разової грошової допомоги членам сімей загиблих (померлих) ветеранів війни, Захисників та Захисниць України до Дня пам’яті захисників України- </a:t>
            </a:r>
            <a:r>
              <a:rPr lang="uk-UA" b="1" dirty="0" smtClean="0"/>
              <a:t>600</a:t>
            </a:r>
            <a:r>
              <a:rPr lang="uk-UA" b="1" dirty="0"/>
              <a:t> 000 грн ;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- надання </a:t>
            </a:r>
            <a:r>
              <a:rPr lang="uk-UA" dirty="0">
                <a:solidFill>
                  <a:srgbClr val="FF0000"/>
                </a:solidFill>
              </a:rPr>
              <a:t>грошової допомоги дітям загиблих (померлих) </a:t>
            </a:r>
            <a:r>
              <a:rPr lang="uk-UA" dirty="0" smtClean="0">
                <a:solidFill>
                  <a:srgbClr val="FF0000"/>
                </a:solidFill>
              </a:rPr>
              <a:t>Захисників </a:t>
            </a:r>
            <a:r>
              <a:rPr lang="uk-UA" dirty="0">
                <a:solidFill>
                  <a:srgbClr val="FF0000"/>
                </a:solidFill>
              </a:rPr>
              <a:t>і Захисниць України, ветеранів війни до Дня                             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  святого </a:t>
            </a:r>
            <a:r>
              <a:rPr lang="uk-UA" dirty="0">
                <a:solidFill>
                  <a:srgbClr val="FF0000"/>
                </a:solidFill>
              </a:rPr>
              <a:t>Миколая </a:t>
            </a:r>
            <a:r>
              <a:rPr lang="uk-UA" dirty="0"/>
              <a:t>– </a:t>
            </a:r>
            <a:r>
              <a:rPr lang="uk-UA" b="1" dirty="0" smtClean="0"/>
              <a:t>200</a:t>
            </a:r>
            <a:r>
              <a:rPr lang="uk-UA" b="1" dirty="0"/>
              <a:t> 000 грн</a:t>
            </a:r>
            <a:r>
              <a:rPr lang="uk-UA" dirty="0"/>
              <a:t>;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- соціальна </a:t>
            </a:r>
            <a:r>
              <a:rPr lang="uk-UA" dirty="0">
                <a:solidFill>
                  <a:srgbClr val="FF0000"/>
                </a:solidFill>
              </a:rPr>
              <a:t>адаптація учасників бойових дій, членів їх сімей, членів сімей загиблих (померлих) ветеранів війни, Захисників і Захисниць України – </a:t>
            </a:r>
            <a:r>
              <a:rPr lang="uk-UA" b="1" dirty="0" smtClean="0"/>
              <a:t>222</a:t>
            </a:r>
            <a:r>
              <a:rPr lang="uk-UA" b="1" dirty="0"/>
              <a:t> 000 грн</a:t>
            </a:r>
            <a:r>
              <a:rPr lang="uk-UA" b="1" dirty="0" smtClean="0"/>
              <a:t>; в тому числі;</a:t>
            </a:r>
            <a:endParaRPr lang="uk-UA" b="1" dirty="0"/>
          </a:p>
          <a:p>
            <a:r>
              <a:rPr lang="uk-UA" dirty="0">
                <a:solidFill>
                  <a:srgbClr val="FF0000"/>
                </a:solidFill>
              </a:rPr>
              <a:t> (</a:t>
            </a:r>
            <a:r>
              <a:rPr lang="uk-UA" dirty="0" smtClean="0">
                <a:solidFill>
                  <a:srgbClr val="FF0000"/>
                </a:solidFill>
              </a:rPr>
              <a:t>соціальне </a:t>
            </a:r>
            <a:r>
              <a:rPr lang="uk-UA" dirty="0">
                <a:solidFill>
                  <a:srgbClr val="FF0000"/>
                </a:solidFill>
              </a:rPr>
              <a:t>відновлення </a:t>
            </a:r>
            <a:r>
              <a:rPr lang="uk-UA" b="1" dirty="0" smtClean="0">
                <a:solidFill>
                  <a:srgbClr val="FF0000"/>
                </a:solidFill>
              </a:rPr>
              <a:t>-</a:t>
            </a:r>
            <a:r>
              <a:rPr lang="uk-UA" b="1" dirty="0" smtClean="0"/>
              <a:t>200 000 грн; </a:t>
            </a:r>
            <a:r>
              <a:rPr lang="ru-RU" dirty="0" err="1" smtClean="0">
                <a:solidFill>
                  <a:srgbClr val="FF0000"/>
                </a:solidFill>
              </a:rPr>
              <a:t>компенсація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перевезення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рекреаційних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центрів</a:t>
            </a:r>
            <a:r>
              <a:rPr lang="uk-UA" dirty="0">
                <a:solidFill>
                  <a:srgbClr val="FF0000"/>
                </a:solidFill>
              </a:rPr>
              <a:t>- </a:t>
            </a:r>
            <a:r>
              <a:rPr lang="uk-UA" b="1" dirty="0"/>
              <a:t>22 000 грн</a:t>
            </a:r>
            <a:r>
              <a:rPr lang="uk-UA" b="1" dirty="0" smtClean="0"/>
              <a:t>; )</a:t>
            </a:r>
            <a:endParaRPr lang="uk-UA" b="1" dirty="0"/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надання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одноразової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грошової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допомоги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особі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звільненій</a:t>
            </a:r>
            <a:r>
              <a:rPr lang="ru-RU" dirty="0">
                <a:solidFill>
                  <a:srgbClr val="FF0000"/>
                </a:solidFill>
              </a:rPr>
              <a:t> з полону</a:t>
            </a:r>
            <a:r>
              <a:rPr lang="uk-UA" dirty="0">
                <a:solidFill>
                  <a:srgbClr val="FF0000"/>
                </a:solidFill>
              </a:rPr>
              <a:t> – </a:t>
            </a:r>
            <a:r>
              <a:rPr lang="uk-UA" b="1" dirty="0" smtClean="0"/>
              <a:t>200 000 </a:t>
            </a:r>
            <a:r>
              <a:rPr lang="uk-UA" b="1" dirty="0"/>
              <a:t>грн;</a:t>
            </a:r>
          </a:p>
          <a:p>
            <a:pPr lvl="0"/>
            <a:r>
              <a:rPr lang="uk-UA" dirty="0" smtClean="0">
                <a:solidFill>
                  <a:srgbClr val="FF0000"/>
                </a:solidFill>
              </a:rPr>
              <a:t>- </a:t>
            </a:r>
            <a:r>
              <a:rPr lang="uk-UA" dirty="0">
                <a:solidFill>
                  <a:srgbClr val="FF0000"/>
                </a:solidFill>
              </a:rPr>
              <a:t>д</a:t>
            </a:r>
            <a:r>
              <a:rPr lang="uk-UA" dirty="0" smtClean="0">
                <a:solidFill>
                  <a:srgbClr val="FF0000"/>
                </a:solidFill>
              </a:rPr>
              <a:t>опомога на поховання загиблих(померлих) військовослужбовців - </a:t>
            </a:r>
            <a:r>
              <a:rPr lang="uk-UA" b="1" dirty="0" smtClean="0"/>
              <a:t>800 000 грн</a:t>
            </a:r>
            <a:endParaRPr lang="uk-UA" b="1" dirty="0"/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uk-UA" dirty="0">
                <a:solidFill>
                  <a:srgbClr val="FF0000"/>
                </a:solidFill>
              </a:rPr>
              <a:t>одноразова виплата мобілізованим  </a:t>
            </a:r>
            <a:r>
              <a:rPr lang="uk-UA" dirty="0" smtClean="0">
                <a:solidFill>
                  <a:srgbClr val="FF0000"/>
                </a:solidFill>
              </a:rPr>
              <a:t>військовослужбовцям, </a:t>
            </a:r>
            <a:r>
              <a:rPr lang="uk-UA" dirty="0">
                <a:solidFill>
                  <a:srgbClr val="FF0000"/>
                </a:solidFill>
              </a:rPr>
              <a:t>які зареєстровані на території Гайсинської територіальної громади – </a:t>
            </a:r>
            <a:r>
              <a:rPr lang="uk-UA" b="1" dirty="0" smtClean="0"/>
              <a:t>1000000 </a:t>
            </a:r>
            <a:r>
              <a:rPr lang="uk-UA" b="1" dirty="0"/>
              <a:t>грн</a:t>
            </a:r>
            <a:r>
              <a:rPr lang="uk-UA" dirty="0"/>
              <a:t>; </a:t>
            </a:r>
          </a:p>
          <a:p>
            <a:pPr lvl="0"/>
            <a:r>
              <a:rPr lang="uk-UA" dirty="0" smtClean="0">
                <a:solidFill>
                  <a:srgbClr val="FF0000"/>
                </a:solidFill>
              </a:rPr>
              <a:t>- надання одноразової допомоги особам, які отримали захворювання, </a:t>
            </a:r>
            <a:r>
              <a:rPr lang="uk-UA" dirty="0" err="1" smtClean="0">
                <a:solidFill>
                  <a:srgbClr val="FF0000"/>
                </a:solidFill>
              </a:rPr>
              <a:t>поранення,контузії</a:t>
            </a:r>
            <a:r>
              <a:rPr lang="uk-UA" dirty="0" smtClean="0">
                <a:solidFill>
                  <a:srgbClr val="FF0000"/>
                </a:solidFill>
              </a:rPr>
              <a:t> під час захисту - </a:t>
            </a:r>
            <a:r>
              <a:rPr lang="uk-UA" b="1" dirty="0" smtClean="0"/>
              <a:t>1241 284</a:t>
            </a:r>
          </a:p>
          <a:p>
            <a:pPr lvl="0"/>
            <a:r>
              <a:rPr lang="uk-UA" dirty="0" smtClean="0">
                <a:solidFill>
                  <a:srgbClr val="FF0000"/>
                </a:solidFill>
              </a:rPr>
              <a:t>- встановлення меморіального терміналу -</a:t>
            </a:r>
            <a:r>
              <a:rPr lang="uk-UA" b="1" dirty="0" smtClean="0"/>
              <a:t>400 000 грн</a:t>
            </a:r>
            <a:r>
              <a:rPr lang="uk-UA" b="1" dirty="0" smtClean="0">
                <a:solidFill>
                  <a:srgbClr val="FF0000"/>
                </a:solidFill>
              </a:rPr>
              <a:t>. 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188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0153"/>
            <a:ext cx="9144000" cy="2387600"/>
          </a:xfrm>
        </p:spPr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08622"/>
              </p:ext>
            </p:extLst>
          </p:nvPr>
        </p:nvGraphicFramePr>
        <p:xfrm>
          <a:off x="0" y="287844"/>
          <a:ext cx="11782926" cy="596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6318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11900" cy="1611900"/>
          </a:xfrm>
          <a:prstGeom prst="rect">
            <a:avLst/>
          </a:prstGeom>
          <a:effectLst>
            <a:glow rad="279400">
              <a:schemeClr val="bg1">
                <a:alpha val="34000"/>
              </a:schemeClr>
            </a:glow>
            <a:softEdge rad="152400"/>
          </a:effectLst>
        </p:spPr>
      </p:pic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51589"/>
              </p:ext>
            </p:extLst>
          </p:nvPr>
        </p:nvGraphicFramePr>
        <p:xfrm>
          <a:off x="697584" y="0"/>
          <a:ext cx="11494416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83108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1104174"/>
            <a:ext cx="112105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Особливості формування </a:t>
            </a:r>
            <a:r>
              <a:rPr lang="uk-UA" sz="2800" b="1" i="1" dirty="0" err="1"/>
              <a:t>проєкту</a:t>
            </a:r>
            <a:r>
              <a:rPr lang="uk-UA" sz="2800" b="1" i="1" dirty="0"/>
              <a:t> бюджету громади на 2025 рік</a:t>
            </a:r>
            <a:endParaRPr lang="uk-UA" sz="2800" dirty="0"/>
          </a:p>
          <a:p>
            <a:pPr lvl="0"/>
            <a:r>
              <a:rPr lang="en-US" sz="2400" i="1" dirty="0" smtClean="0">
                <a:solidFill>
                  <a:srgbClr val="FF0000"/>
                </a:solidFill>
              </a:rPr>
              <a:t>1. </a:t>
            </a:r>
            <a:r>
              <a:rPr lang="uk-UA" sz="2400" i="1" dirty="0" smtClean="0">
                <a:solidFill>
                  <a:srgbClr val="FF0000"/>
                </a:solidFill>
              </a:rPr>
              <a:t>Продовження </a:t>
            </a:r>
            <a:r>
              <a:rPr lang="uk-UA" sz="2400" i="1" dirty="0">
                <a:solidFill>
                  <a:srgbClr val="FF0000"/>
                </a:solidFill>
              </a:rPr>
              <a:t>дії тимчасової норми зарахування (+4%) ПДФО до місцевих бюджетів.</a:t>
            </a:r>
            <a:endParaRPr lang="uk-UA" sz="2400" dirty="0">
              <a:solidFill>
                <a:srgbClr val="FF0000"/>
              </a:solidFill>
            </a:endParaRPr>
          </a:p>
          <a:p>
            <a:pPr lvl="0"/>
            <a:r>
              <a:rPr lang="en-US" sz="2400" i="1" dirty="0" smtClean="0">
                <a:solidFill>
                  <a:srgbClr val="FF0000"/>
                </a:solidFill>
              </a:rPr>
              <a:t>2. </a:t>
            </a:r>
            <a:r>
              <a:rPr lang="uk-UA" sz="2400" i="1" dirty="0" smtClean="0">
                <a:solidFill>
                  <a:srgbClr val="FF0000"/>
                </a:solidFill>
              </a:rPr>
              <a:t>Збереження </a:t>
            </a:r>
            <a:r>
              <a:rPr lang="uk-UA" sz="2400" i="1" dirty="0">
                <a:solidFill>
                  <a:srgbClr val="FF0000"/>
                </a:solidFill>
              </a:rPr>
              <a:t>єдиного податку у місцевих бюджетах.</a:t>
            </a:r>
            <a:endParaRPr lang="uk-UA" sz="2400" dirty="0">
              <a:solidFill>
                <a:srgbClr val="FF0000"/>
              </a:solidFill>
            </a:endParaRPr>
          </a:p>
          <a:p>
            <a:pPr lvl="0"/>
            <a:r>
              <a:rPr lang="en-US" sz="2400" i="1" dirty="0" smtClean="0">
                <a:solidFill>
                  <a:srgbClr val="FF0000"/>
                </a:solidFill>
              </a:rPr>
              <a:t>3. </a:t>
            </a:r>
            <a:r>
              <a:rPr lang="uk-UA" sz="2400" i="1" dirty="0" smtClean="0">
                <a:solidFill>
                  <a:srgbClr val="FF0000"/>
                </a:solidFill>
              </a:rPr>
              <a:t>Поступове </a:t>
            </a:r>
            <a:r>
              <a:rPr lang="uk-UA" sz="2400" i="1" dirty="0">
                <a:solidFill>
                  <a:srgbClr val="FF0000"/>
                </a:solidFill>
              </a:rPr>
              <a:t>наближення ставок акцизу на тютюнові вироби та акцизу на пальне до рівня ЄС.</a:t>
            </a:r>
            <a:endParaRPr lang="uk-UA" sz="2400" dirty="0">
              <a:solidFill>
                <a:srgbClr val="FF0000"/>
              </a:solidFill>
            </a:endParaRPr>
          </a:p>
          <a:p>
            <a:pPr lvl="0"/>
            <a:r>
              <a:rPr lang="en-US" sz="2400" i="1" dirty="0" smtClean="0">
                <a:solidFill>
                  <a:srgbClr val="FF0000"/>
                </a:solidFill>
              </a:rPr>
              <a:t>4. </a:t>
            </a:r>
            <a:r>
              <a:rPr lang="uk-UA" sz="2400" i="1" dirty="0" smtClean="0">
                <a:solidFill>
                  <a:srgbClr val="FF0000"/>
                </a:solidFill>
              </a:rPr>
              <a:t>Соціальні </a:t>
            </a:r>
            <a:r>
              <a:rPr lang="uk-UA" sz="2400" i="1" dirty="0">
                <a:solidFill>
                  <a:srgbClr val="FF0000"/>
                </a:solidFill>
              </a:rPr>
              <a:t>стандарти із 01 січня 2025 року;</a:t>
            </a:r>
            <a:endParaRPr lang="uk-UA" sz="2400" dirty="0">
              <a:solidFill>
                <a:srgbClr val="FF0000"/>
              </a:solidFill>
            </a:endParaRPr>
          </a:p>
          <a:p>
            <a:pPr lvl="0"/>
            <a:r>
              <a:rPr lang="en-US" sz="2400" i="1" dirty="0" smtClean="0">
                <a:solidFill>
                  <a:srgbClr val="FF0000"/>
                </a:solidFill>
              </a:rPr>
              <a:t>- </a:t>
            </a:r>
            <a:r>
              <a:rPr lang="uk-UA" sz="2400" i="1" dirty="0" smtClean="0">
                <a:solidFill>
                  <a:srgbClr val="FF0000"/>
                </a:solidFill>
              </a:rPr>
              <a:t>мінімальна </a:t>
            </a:r>
            <a:r>
              <a:rPr lang="uk-UA" sz="2400" i="1" dirty="0">
                <a:solidFill>
                  <a:srgbClr val="FF0000"/>
                </a:solidFill>
              </a:rPr>
              <a:t>заробітна плата-8000 </a:t>
            </a:r>
            <a:r>
              <a:rPr lang="uk-UA" sz="2400" i="1" dirty="0" err="1">
                <a:solidFill>
                  <a:srgbClr val="FF0000"/>
                </a:solidFill>
              </a:rPr>
              <a:t>грн</a:t>
            </a:r>
            <a:r>
              <a:rPr lang="uk-UA" sz="2400" i="1" dirty="0">
                <a:solidFill>
                  <a:srgbClr val="FF0000"/>
                </a:solidFill>
              </a:rPr>
              <a:t>;</a:t>
            </a:r>
            <a:endParaRPr lang="uk-UA" sz="2400" dirty="0">
              <a:solidFill>
                <a:srgbClr val="FF0000"/>
              </a:solidFill>
            </a:endParaRPr>
          </a:p>
          <a:p>
            <a:pPr lvl="0"/>
            <a:r>
              <a:rPr lang="en-US" sz="2400" i="1" dirty="0" smtClean="0">
                <a:solidFill>
                  <a:srgbClr val="FF0000"/>
                </a:solidFill>
              </a:rPr>
              <a:t>- </a:t>
            </a:r>
            <a:r>
              <a:rPr lang="uk-UA" sz="2400" i="1" dirty="0" smtClean="0">
                <a:solidFill>
                  <a:srgbClr val="FF0000"/>
                </a:solidFill>
              </a:rPr>
              <a:t>посадовий </a:t>
            </a:r>
            <a:r>
              <a:rPr lang="uk-UA" sz="2400" i="1" dirty="0">
                <a:solidFill>
                  <a:srgbClr val="FF0000"/>
                </a:solidFill>
              </a:rPr>
              <a:t>оклад працівника 1 тарифного розряду ЄТС- 3195 </a:t>
            </a:r>
            <a:r>
              <a:rPr lang="uk-UA" sz="2400" i="1" dirty="0" err="1">
                <a:solidFill>
                  <a:srgbClr val="FF0000"/>
                </a:solidFill>
              </a:rPr>
              <a:t>грн</a:t>
            </a:r>
            <a:r>
              <a:rPr lang="uk-UA" sz="2400" i="1" dirty="0">
                <a:solidFill>
                  <a:srgbClr val="FF0000"/>
                </a:solidFill>
              </a:rPr>
              <a:t>;</a:t>
            </a:r>
            <a:endParaRPr lang="uk-UA" sz="2400" dirty="0">
              <a:solidFill>
                <a:srgbClr val="FF0000"/>
              </a:solidFill>
            </a:endParaRPr>
          </a:p>
          <a:p>
            <a:pPr lvl="0"/>
            <a:r>
              <a:rPr lang="en-US" sz="2400" i="1" dirty="0" smtClean="0">
                <a:solidFill>
                  <a:srgbClr val="FF0000"/>
                </a:solidFill>
              </a:rPr>
              <a:t>- </a:t>
            </a:r>
            <a:r>
              <a:rPr lang="uk-UA" sz="2400" i="1" dirty="0" smtClean="0">
                <a:solidFill>
                  <a:srgbClr val="FF0000"/>
                </a:solidFill>
              </a:rPr>
              <a:t>прожитковий </a:t>
            </a:r>
            <a:r>
              <a:rPr lang="uk-UA" sz="2400" i="1" dirty="0">
                <a:solidFill>
                  <a:srgbClr val="FF0000"/>
                </a:solidFill>
              </a:rPr>
              <a:t>мінімум на одну особу працездатного віку, на місяць – 3028 </a:t>
            </a:r>
            <a:r>
              <a:rPr lang="uk-UA" sz="2400" i="1" dirty="0" err="1">
                <a:solidFill>
                  <a:srgbClr val="FF0000"/>
                </a:solidFill>
              </a:rPr>
              <a:t>грн</a:t>
            </a:r>
            <a:r>
              <a:rPr lang="uk-UA" sz="2400" i="1" dirty="0">
                <a:solidFill>
                  <a:srgbClr val="FF0000"/>
                </a:solidFill>
              </a:rPr>
              <a:t>;</a:t>
            </a:r>
            <a:endParaRPr lang="uk-UA" sz="2400" dirty="0">
              <a:solidFill>
                <a:srgbClr val="FF0000"/>
              </a:solidFill>
            </a:endParaRPr>
          </a:p>
          <a:p>
            <a:pPr lvl="0"/>
            <a:r>
              <a:rPr lang="en-US" sz="2400" i="1" dirty="0" smtClean="0">
                <a:solidFill>
                  <a:srgbClr val="FF0000"/>
                </a:solidFill>
              </a:rPr>
              <a:t>- </a:t>
            </a:r>
            <a:r>
              <a:rPr lang="uk-UA" sz="2400" i="1" dirty="0" smtClean="0">
                <a:solidFill>
                  <a:srgbClr val="FF0000"/>
                </a:solidFill>
              </a:rPr>
              <a:t>індекс </a:t>
            </a:r>
            <a:r>
              <a:rPr lang="uk-UA" sz="2400" i="1" dirty="0">
                <a:solidFill>
                  <a:srgbClr val="FF0000"/>
                </a:solidFill>
              </a:rPr>
              <a:t>споживчих цін – 109,5%;</a:t>
            </a:r>
            <a:endParaRPr lang="uk-UA" sz="2400" dirty="0">
              <a:solidFill>
                <a:srgbClr val="FF0000"/>
              </a:solidFill>
            </a:endParaRPr>
          </a:p>
          <a:p>
            <a:r>
              <a:rPr lang="en-US" sz="2400" i="1" dirty="0" smtClean="0">
                <a:solidFill>
                  <a:srgbClr val="FF0000"/>
                </a:solidFill>
              </a:rPr>
              <a:t>- </a:t>
            </a:r>
            <a:r>
              <a:rPr lang="uk-UA" sz="2400" i="1" dirty="0" smtClean="0">
                <a:solidFill>
                  <a:srgbClr val="FF0000"/>
                </a:solidFill>
              </a:rPr>
              <a:t>індекс </a:t>
            </a:r>
            <a:r>
              <a:rPr lang="uk-UA" sz="2400" i="1" dirty="0">
                <a:solidFill>
                  <a:srgbClr val="FF0000"/>
                </a:solidFill>
              </a:rPr>
              <a:t>цін виробників промислової продукції -111,1%;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4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3"/>
            <a:ext cx="12192000" cy="6921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3606" y="2678708"/>
            <a:ext cx="10724787" cy="132343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42000">
                      <a:schemeClr val="bg1"/>
                    </a:gs>
                    <a:gs pos="75000">
                      <a:srgbClr val="7030A0"/>
                    </a:gs>
                    <a:gs pos="70000">
                      <a:srgbClr val="FF00FF"/>
                    </a:gs>
                  </a:gsLst>
                  <a:lin ang="5400000" scaled="1"/>
                </a:gradFill>
                <a:effectLst>
                  <a:glow rad="139700">
                    <a:srgbClr val="66FFFF">
                      <a:alpha val="4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  <a:latin typeface="Segoe Print" panose="02000600000000000000" pitchFamily="2" charset="0"/>
              </a:rPr>
              <a:t>Дякую за увагу!</a:t>
            </a:r>
            <a:endParaRPr lang="uk-UA" sz="8000" b="1" cap="none" spc="0" dirty="0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42000">
                    <a:schemeClr val="bg1"/>
                  </a:gs>
                  <a:gs pos="75000">
                    <a:srgbClr val="7030A0"/>
                  </a:gs>
                  <a:gs pos="70000">
                    <a:srgbClr val="FF00FF"/>
                  </a:gs>
                </a:gsLst>
                <a:lin ang="5400000" scaled="1"/>
              </a:gradFill>
              <a:effectLst>
                <a:glow rad="139700">
                  <a:srgbClr val="66FFFF">
                    <a:alpha val="40000"/>
                  </a:srgbClr>
                </a:glow>
                <a:outerShdw dist="38100" dir="2700000" algn="bl" rotWithShape="0">
                  <a:schemeClr val="accent5"/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3" y="4091495"/>
            <a:ext cx="3323602" cy="26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72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358878"/>
              </p:ext>
            </p:extLst>
          </p:nvPr>
        </p:nvGraphicFramePr>
        <p:xfrm>
          <a:off x="329184" y="274320"/>
          <a:ext cx="11292839" cy="614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940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8064" y="1074064"/>
            <a:ext cx="9144000" cy="2387600"/>
          </a:xfrm>
        </p:spPr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206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64" y="2195419"/>
            <a:ext cx="240565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5559486" y="4906248"/>
            <a:ext cx="1908990" cy="70310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522,7 </a:t>
            </a: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млн.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5410083" y="1772786"/>
            <a:ext cx="2209800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Бюджет 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524000" y="457200"/>
            <a:ext cx="3685486" cy="1439996"/>
          </a:xfrm>
          <a:prstGeom prst="cloudCallout">
            <a:avLst>
              <a:gd name="adj1" fmla="val -12801"/>
              <a:gd name="adj2" fmla="val 73704"/>
            </a:avLst>
          </a:prstGeom>
          <a:solidFill>
            <a:srgbClr val="DEEAF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Субвенції, дотації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з державного, обласного та місцевого бюджетів</a:t>
            </a: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altLang="uk-UA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136,3 </a:t>
            </a: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kumimoji="0" lang="uk-UA" alt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8366734" y="1066747"/>
            <a:ext cx="2081673" cy="1214726"/>
          </a:xfrm>
          <a:prstGeom prst="cloudCallout">
            <a:avLst>
              <a:gd name="adj1" fmla="val 29231"/>
              <a:gd name="adj2" fmla="val 61269"/>
            </a:avLst>
          </a:prstGeom>
          <a:solidFill>
            <a:srgbClr val="DEEAF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Власні                  </a:t>
            </a: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доходи</a:t>
            </a: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altLang="uk-UA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386,4</a:t>
            </a: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</a:t>
            </a: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290637" y="164307"/>
            <a:ext cx="9610725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Доходи </a:t>
            </a:r>
            <a:r>
              <a:rPr lang="ru-RU" sz="3600" kern="10" spc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3600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endParaRPr lang="uk-UA" sz="3600" kern="10" spc="0" dirty="0">
              <a:ln>
                <a:noFill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843">
            <a:off x="562265" y="1531435"/>
            <a:ext cx="15303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335"/>
                    </a14:imgEffect>
                    <a14:imgEffect>
                      <a14:brightnessContrast bright="5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843">
            <a:off x="2018284" y="2290208"/>
            <a:ext cx="15303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843">
            <a:off x="3558173" y="2903607"/>
            <a:ext cx="15303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5729">
            <a:off x="3765691" y="5203732"/>
            <a:ext cx="1443038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0779" flipH="1">
            <a:off x="7851185" y="3193879"/>
            <a:ext cx="1566863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0779" flipH="1">
            <a:off x="9464612" y="2479053"/>
            <a:ext cx="1566863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1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5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250"/>
                            </p:stCondLst>
                            <p:childTnLst>
                              <p:par>
                                <p:cTn id="8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8819"/>
              </p:ext>
            </p:extLst>
          </p:nvPr>
        </p:nvGraphicFramePr>
        <p:xfrm>
          <a:off x="0" y="-37041"/>
          <a:ext cx="12191999" cy="693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233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3" y="4091495"/>
            <a:ext cx="3323602" cy="2655167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01235"/>
              </p:ext>
            </p:extLst>
          </p:nvPr>
        </p:nvGraphicFramePr>
        <p:xfrm>
          <a:off x="0" y="306555"/>
          <a:ext cx="12095506" cy="65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7887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76266"/>
              </p:ext>
            </p:extLst>
          </p:nvPr>
        </p:nvGraphicFramePr>
        <p:xfrm>
          <a:off x="94268" y="103696"/>
          <a:ext cx="12000322" cy="6754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Круговая стрелка 5"/>
          <p:cNvSpPr/>
          <p:nvPr/>
        </p:nvSpPr>
        <p:spPr>
          <a:xfrm rot="21304560">
            <a:off x="9803503" y="4059742"/>
            <a:ext cx="1580250" cy="192821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278454"/>
              <a:gd name="adj5" fmla="val 1614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127252" y="4722099"/>
            <a:ext cx="7681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+15,4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636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3" y="4091495"/>
            <a:ext cx="3323602" cy="2655167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57708"/>
              </p:ext>
            </p:extLst>
          </p:nvPr>
        </p:nvGraphicFramePr>
        <p:xfrm>
          <a:off x="0" y="75414"/>
          <a:ext cx="12192000" cy="678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4972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309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968" flipH="1">
            <a:off x="8105823" y="3802930"/>
            <a:ext cx="1485900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8840" flipH="1">
            <a:off x="7879049" y="1119604"/>
            <a:ext cx="1473200" cy="1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466" flipH="1">
            <a:off x="8105823" y="2520133"/>
            <a:ext cx="1485900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260">
            <a:off x="3149925" y="3721619"/>
            <a:ext cx="1541463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534">
            <a:off x="3014703" y="2357265"/>
            <a:ext cx="1541463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425">
            <a:off x="3274012" y="1116295"/>
            <a:ext cx="1541463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103" y="3823686"/>
            <a:ext cx="1751012" cy="163195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38" y="1442831"/>
            <a:ext cx="2560943" cy="30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Пов’язане зображення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5" y="749925"/>
            <a:ext cx="2095666" cy="1534140"/>
          </a:xfrm>
          <a:prstGeom prst="rect">
            <a:avLst/>
          </a:prstGeom>
          <a:noFill/>
          <a:effectLst>
            <a:glow rad="127000">
              <a:schemeClr val="accent1">
                <a:alpha val="19000"/>
              </a:schemeClr>
            </a:glow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Результат пошуку зображень за запитом &quot;спорт&quot;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9" y="2276862"/>
            <a:ext cx="2095613" cy="1500952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ов’язане зображення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243" y="2025349"/>
            <a:ext cx="1897063" cy="1687513"/>
          </a:xfrm>
          <a:prstGeom prst="rect">
            <a:avLst/>
          </a:prstGeom>
          <a:effectLst>
            <a:glow>
              <a:schemeClr val="accent1"/>
            </a:glow>
            <a:softEdge rad="342900"/>
          </a:effectLst>
        </p:spPr>
      </p:pic>
      <p:pic>
        <p:nvPicPr>
          <p:cNvPr id="3083" name="Picture 11" descr="Пов’язане зображення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" y="3814229"/>
            <a:ext cx="2310529" cy="1643063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5171469" y="3596081"/>
            <a:ext cx="2135983" cy="833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522,7 </a:t>
            </a: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млн.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 rot="-24804712">
            <a:off x="8674543" y="3115839"/>
            <a:ext cx="568325" cy="2079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34,7</a:t>
            </a:r>
            <a:endParaRPr lang="uk-UA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 rot="17005330">
            <a:off x="8428068" y="1682910"/>
            <a:ext cx="568325" cy="2079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35,3</a:t>
            </a:r>
            <a:endParaRPr lang="uk-UA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-38993555">
            <a:off x="3652132" y="1695741"/>
            <a:ext cx="568325" cy="2079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32,3</a:t>
            </a:r>
            <a:endParaRPr lang="uk-UA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 rot="-40500886">
            <a:off x="3492282" y="2937933"/>
            <a:ext cx="454025" cy="2079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6,2</a:t>
            </a:r>
            <a:endParaRPr lang="uk-UA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 rot="2091251">
            <a:off x="3597485" y="4325937"/>
            <a:ext cx="495300" cy="207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53,5</a:t>
            </a:r>
            <a:endParaRPr lang="uk-UA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434099" y="198407"/>
            <a:ext cx="9610725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r>
              <a:rPr lang="ru-RU" sz="3600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spc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3600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sz="3600" kern="10" spc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3600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по </a:t>
            </a:r>
            <a:r>
              <a:rPr lang="ru-RU" sz="3600" kern="10" spc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endParaRPr lang="uk-UA" sz="3600" kern="10" spc="0" dirty="0">
              <a:ln>
                <a:noFill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4762472" y="1208088"/>
            <a:ext cx="3241580" cy="9937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Бюджет 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latin typeface="Arial Black" panose="020B0A04020102020204" pitchFamily="34" charset="0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 rot="19125447">
            <a:off x="8645192" y="4445028"/>
            <a:ext cx="568325" cy="207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307,0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073" name="Picture 1" descr="Пов’язане зображенн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001" y="422244"/>
            <a:ext cx="2168525" cy="162242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260350" y="1840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9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9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9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9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9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9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9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9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9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95900" algn="l"/>
              </a:tabLst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95900" algn="l"/>
              </a:tabLst>
            </a:pP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uk-UA" alt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95900" algn="l"/>
              </a:tabLst>
            </a:pP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66912" y="5491879"/>
            <a:ext cx="1696203" cy="130032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031" flipH="1">
            <a:off x="7872698" y="5159251"/>
            <a:ext cx="1485900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 rot="19125447">
            <a:off x="8362973" y="5799677"/>
            <a:ext cx="568325" cy="207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44,7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704" y="5466783"/>
            <a:ext cx="2241057" cy="1294143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981">
            <a:off x="3070771" y="5132737"/>
            <a:ext cx="1541463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WordArt 5"/>
          <p:cNvSpPr>
            <a:spLocks noChangeArrowheads="1" noChangeShapeType="1" noTextEdit="1"/>
          </p:cNvSpPr>
          <p:nvPr/>
        </p:nvSpPr>
        <p:spPr bwMode="auto">
          <a:xfrm rot="2091251">
            <a:off x="3544399" y="5696977"/>
            <a:ext cx="350130" cy="2281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11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3,2</a:t>
            </a:r>
            <a:endParaRPr lang="uk-UA" sz="11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981">
            <a:off x="5325268" y="4475059"/>
            <a:ext cx="1541463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19607" y="5906466"/>
            <a:ext cx="2152786" cy="657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Заходи з тер. </a:t>
            </a:r>
            <a:r>
              <a:rPr lang="uk-UA" dirty="0">
                <a:solidFill>
                  <a:schemeClr val="tx1"/>
                </a:solidFill>
              </a:rPr>
              <a:t>о</a:t>
            </a:r>
            <a:r>
              <a:rPr lang="uk-UA" dirty="0" smtClean="0">
                <a:solidFill>
                  <a:schemeClr val="tx1"/>
                </a:solidFill>
              </a:rPr>
              <a:t>борони -5,8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6" name="WordArt 5"/>
          <p:cNvSpPr>
            <a:spLocks noChangeArrowheads="1" noChangeShapeType="1" noTextEdit="1"/>
          </p:cNvSpPr>
          <p:nvPr/>
        </p:nvSpPr>
        <p:spPr bwMode="auto">
          <a:xfrm rot="2091251">
            <a:off x="5842561" y="5085394"/>
            <a:ext cx="350130" cy="2281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11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5,8</a:t>
            </a:r>
            <a:endParaRPr lang="uk-UA" sz="11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500"/>
                            </p:stCondLst>
                            <p:childTnLst>
                              <p:par>
                                <p:cTn id="8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30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3244</TotalTime>
  <Words>648</Words>
  <Application>Microsoft Office PowerPoint</Application>
  <PresentationFormat>Широкоэкранный</PresentationFormat>
  <Paragraphs>223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Monotype Corsiva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виконання районного  бюджету за 2016 рік.</dc:title>
  <dc:creator>Пользователь Windows</dc:creator>
  <cp:lastModifiedBy>MR-01IDIT</cp:lastModifiedBy>
  <cp:revision>250</cp:revision>
  <dcterms:created xsi:type="dcterms:W3CDTF">2017-02-13T08:57:24Z</dcterms:created>
  <dcterms:modified xsi:type="dcterms:W3CDTF">2024-12-03T06:23:16Z</dcterms:modified>
</cp:coreProperties>
</file>