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sldIdLst>
    <p:sldId id="256" r:id="rId2"/>
    <p:sldId id="466" r:id="rId3"/>
    <p:sldId id="456" r:id="rId4"/>
    <p:sldId id="427" r:id="rId5"/>
    <p:sldId id="426" r:id="rId6"/>
    <p:sldId id="467" r:id="rId7"/>
    <p:sldId id="381" r:id="rId8"/>
    <p:sldId id="462" r:id="rId9"/>
    <p:sldId id="463" r:id="rId10"/>
    <p:sldId id="457" r:id="rId11"/>
    <p:sldId id="465" r:id="rId12"/>
    <p:sldId id="380" r:id="rId13"/>
    <p:sldId id="383" r:id="rId14"/>
    <p:sldId id="384" r:id="rId15"/>
    <p:sldId id="429" r:id="rId16"/>
    <p:sldId id="430" r:id="rId17"/>
    <p:sldId id="458" r:id="rId18"/>
    <p:sldId id="464" r:id="rId19"/>
  </p:sldIdLst>
  <p:sldSz cx="19270663" cy="1083945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userDrawn="1">
          <p15:clr>
            <a:srgbClr val="A4A3A4"/>
          </p15:clr>
        </p15:guide>
        <p15:guide id="2" pos="540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AAD"/>
    <a:srgbClr val="00E6AA"/>
    <a:srgbClr val="990099"/>
    <a:srgbClr val="003300"/>
    <a:srgbClr val="FF5050"/>
    <a:srgbClr val="7396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82" autoAdjust="0"/>
    <p:restoredTop sz="94118" autoAdjust="0"/>
  </p:normalViewPr>
  <p:slideViewPr>
    <p:cSldViewPr>
      <p:cViewPr>
        <p:scale>
          <a:sx n="60" d="100"/>
          <a:sy n="60" d="100"/>
        </p:scale>
        <p:origin x="-342" y="36"/>
      </p:cViewPr>
      <p:guideLst>
        <p:guide orient="horz" pos="2880"/>
        <p:guide pos="540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798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81839" tIns="40919" rIns="81839" bIns="40919">
            <a:normAutofit fontScale="25000" lnSpcReduction="20000"/>
          </a:bodyPr>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4092508" y="3974466"/>
            <a:ext cx="14091671" cy="3576451"/>
          </a:xfrm>
        </p:spPr>
        <p:txBody>
          <a:bodyPr anchor="b">
            <a:normAutofit/>
          </a:bodyPr>
          <a:lstStyle>
            <a:lvl1pPr>
              <a:defRPr sz="8535"/>
            </a:lvl1pPr>
          </a:lstStyle>
          <a:p>
            <a:r>
              <a:rPr lang="ru-RU"/>
              <a:t>Образец заголовка</a:t>
            </a:r>
            <a:endParaRPr lang="en-US" dirty="0"/>
          </a:p>
        </p:txBody>
      </p:sp>
      <p:sp>
        <p:nvSpPr>
          <p:cNvPr id="3" name="Subtitle 2"/>
          <p:cNvSpPr>
            <a:spLocks noGrp="1"/>
          </p:cNvSpPr>
          <p:nvPr>
            <p:ph type="subTitle" idx="1"/>
          </p:nvPr>
        </p:nvSpPr>
        <p:spPr>
          <a:xfrm>
            <a:off x="4092508" y="7550914"/>
            <a:ext cx="14091671" cy="1780153"/>
          </a:xfrm>
        </p:spPr>
        <p:txBody>
          <a:bodyPr anchor="t"/>
          <a:lstStyle>
            <a:lvl1pPr marL="0" indent="0" algn="l">
              <a:buNone/>
              <a:defRPr>
                <a:solidFill>
                  <a:schemeClr val="tx1">
                    <a:lumMod val="65000"/>
                    <a:lumOff val="35000"/>
                  </a:schemeClr>
                </a:solidFill>
              </a:defRPr>
            </a:lvl1pPr>
            <a:lvl2pPr marL="722650" indent="0" algn="ctr">
              <a:buNone/>
              <a:defRPr>
                <a:solidFill>
                  <a:schemeClr val="tx1">
                    <a:tint val="75000"/>
                  </a:schemeClr>
                </a:solidFill>
              </a:defRPr>
            </a:lvl2pPr>
            <a:lvl3pPr marL="1445301" indent="0" algn="ctr">
              <a:buNone/>
              <a:defRPr>
                <a:solidFill>
                  <a:schemeClr val="tx1">
                    <a:tint val="75000"/>
                  </a:schemeClr>
                </a:solidFill>
              </a:defRPr>
            </a:lvl3pPr>
            <a:lvl4pPr marL="2167951" indent="0" algn="ctr">
              <a:buNone/>
              <a:defRPr>
                <a:solidFill>
                  <a:schemeClr val="tx1">
                    <a:tint val="75000"/>
                  </a:schemeClr>
                </a:solidFill>
              </a:defRPr>
            </a:lvl4pPr>
            <a:lvl5pPr marL="2890601" indent="0" algn="ctr">
              <a:buNone/>
              <a:defRPr>
                <a:solidFill>
                  <a:schemeClr val="tx1">
                    <a:tint val="75000"/>
                  </a:schemeClr>
                </a:solidFill>
              </a:defRPr>
            </a:lvl5pPr>
            <a:lvl6pPr marL="3613252" indent="0" algn="ctr">
              <a:buNone/>
              <a:defRPr>
                <a:solidFill>
                  <a:schemeClr val="tx1">
                    <a:tint val="75000"/>
                  </a:schemeClr>
                </a:solidFill>
              </a:defRPr>
            </a:lvl6pPr>
            <a:lvl7pPr marL="4335902" indent="0" algn="ctr">
              <a:buNone/>
              <a:defRPr>
                <a:solidFill>
                  <a:schemeClr val="tx1">
                    <a:tint val="75000"/>
                  </a:schemeClr>
                </a:solidFill>
              </a:defRPr>
            </a:lvl7pPr>
            <a:lvl8pPr marL="5058552" indent="0" algn="ctr">
              <a:buNone/>
              <a:defRPr>
                <a:solidFill>
                  <a:schemeClr val="tx1">
                    <a:tint val="75000"/>
                  </a:schemeClr>
                </a:solidFill>
              </a:defRPr>
            </a:lvl8pPr>
            <a:lvl9pPr marL="5781203"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12/18/2023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6834023"/>
            <a:ext cx="2757595" cy="1230603"/>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840582" y="7159191"/>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23884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4098375" y="986440"/>
            <a:ext cx="14085804" cy="2024518"/>
          </a:xfrm>
        </p:spPr>
        <p:txBody>
          <a:bodyPr/>
          <a:lstStyle/>
          <a:p>
            <a:r>
              <a:rPr lang="ru-RU"/>
              <a:t>Образец заголовка</a:t>
            </a:r>
            <a:endParaRPr lang="en-US" dirty="0"/>
          </a:p>
        </p:txBody>
      </p:sp>
      <p:sp>
        <p:nvSpPr>
          <p:cNvPr id="3" name="Content Placeholder 2"/>
          <p:cNvSpPr>
            <a:spLocks noGrp="1"/>
          </p:cNvSpPr>
          <p:nvPr>
            <p:ph idx="1"/>
          </p:nvPr>
        </p:nvSpPr>
        <p:spPr>
          <a:xfrm>
            <a:off x="4092506" y="3372274"/>
            <a:ext cx="14091672" cy="59707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12/18/2023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019802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092507" y="3253969"/>
            <a:ext cx="14091671" cy="2321520"/>
          </a:xfrm>
        </p:spPr>
        <p:txBody>
          <a:bodyPr anchor="b"/>
          <a:lstStyle>
            <a:lvl1pPr algn="l">
              <a:defRPr sz="6322" b="0" cap="none"/>
            </a:lvl1pPr>
          </a:lstStyle>
          <a:p>
            <a:r>
              <a:rPr lang="ru-RU"/>
              <a:t>Образец заголовка</a:t>
            </a:r>
            <a:endParaRPr lang="en-US" dirty="0"/>
          </a:p>
        </p:txBody>
      </p:sp>
      <p:sp>
        <p:nvSpPr>
          <p:cNvPr id="3" name="Text Placeholder 2"/>
          <p:cNvSpPr>
            <a:spLocks noGrp="1"/>
          </p:cNvSpPr>
          <p:nvPr>
            <p:ph type="body" idx="1"/>
          </p:nvPr>
        </p:nvSpPr>
        <p:spPr>
          <a:xfrm>
            <a:off x="4092507" y="5579565"/>
            <a:ext cx="14091671" cy="1359910"/>
          </a:xfrm>
        </p:spPr>
        <p:txBody>
          <a:bodyPr anchor="t"/>
          <a:lstStyle>
            <a:lvl1pPr marL="0" indent="0" algn="l">
              <a:buNone/>
              <a:defRPr sz="3161">
                <a:solidFill>
                  <a:schemeClr val="tx1">
                    <a:lumMod val="65000"/>
                    <a:lumOff val="35000"/>
                  </a:schemeClr>
                </a:solidFill>
              </a:defRPr>
            </a:lvl1pPr>
            <a:lvl2pPr marL="722650" indent="0">
              <a:buNone/>
              <a:defRPr sz="2845">
                <a:solidFill>
                  <a:schemeClr val="tx1">
                    <a:tint val="75000"/>
                  </a:schemeClr>
                </a:solidFill>
              </a:defRPr>
            </a:lvl2pPr>
            <a:lvl3pPr marL="1445301" indent="0">
              <a:buNone/>
              <a:defRPr sz="2529">
                <a:solidFill>
                  <a:schemeClr val="tx1">
                    <a:tint val="75000"/>
                  </a:schemeClr>
                </a:solidFill>
              </a:defRPr>
            </a:lvl3pPr>
            <a:lvl4pPr marL="2167951" indent="0">
              <a:buNone/>
              <a:defRPr sz="2213">
                <a:solidFill>
                  <a:schemeClr val="tx1">
                    <a:tint val="75000"/>
                  </a:schemeClr>
                </a:solidFill>
              </a:defRPr>
            </a:lvl4pPr>
            <a:lvl5pPr marL="2890601" indent="0">
              <a:buNone/>
              <a:defRPr sz="2213">
                <a:solidFill>
                  <a:schemeClr val="tx1">
                    <a:tint val="75000"/>
                  </a:schemeClr>
                </a:solidFill>
              </a:defRPr>
            </a:lvl5pPr>
            <a:lvl6pPr marL="3613252" indent="0">
              <a:buNone/>
              <a:defRPr sz="2213">
                <a:solidFill>
                  <a:schemeClr val="tx1">
                    <a:tint val="75000"/>
                  </a:schemeClr>
                </a:solidFill>
              </a:defRPr>
            </a:lvl6pPr>
            <a:lvl7pPr marL="4335902" indent="0">
              <a:buNone/>
              <a:defRPr sz="2213">
                <a:solidFill>
                  <a:schemeClr val="tx1">
                    <a:tint val="75000"/>
                  </a:schemeClr>
                </a:solidFill>
              </a:defRPr>
            </a:lvl7pPr>
            <a:lvl8pPr marL="5058552" indent="0">
              <a:buNone/>
              <a:defRPr sz="2213">
                <a:solidFill>
                  <a:schemeClr val="tx1">
                    <a:tint val="75000"/>
                  </a:schemeClr>
                </a:solidFill>
              </a:defRPr>
            </a:lvl8pPr>
            <a:lvl9pPr marL="5781203" indent="0">
              <a:buNone/>
              <a:defRPr sz="2213">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t>12/18/2023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6620" y="5023283"/>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840582" y="5127543"/>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15072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4092506" y="3372274"/>
            <a:ext cx="6818489" cy="5970741"/>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11365688" y="3360612"/>
            <a:ext cx="6818489" cy="5970741"/>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12/18/2023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840582" y="1245134"/>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74075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4645970" y="3117967"/>
            <a:ext cx="6310908" cy="910814"/>
          </a:xfrm>
        </p:spPr>
        <p:txBody>
          <a:bodyPr anchor="b">
            <a:noAutofit/>
          </a:bodyPr>
          <a:lstStyle>
            <a:lvl1pPr marL="0" indent="0">
              <a:buNone/>
              <a:defRPr sz="3793" b="0"/>
            </a:lvl1pPr>
            <a:lvl2pPr marL="722650" indent="0">
              <a:buNone/>
              <a:defRPr sz="3161" b="1"/>
            </a:lvl2pPr>
            <a:lvl3pPr marL="1445301" indent="0">
              <a:buNone/>
              <a:defRPr sz="2845" b="1"/>
            </a:lvl3pPr>
            <a:lvl4pPr marL="2167951" indent="0">
              <a:buNone/>
              <a:defRPr sz="2529" b="1"/>
            </a:lvl4pPr>
            <a:lvl5pPr marL="2890601" indent="0">
              <a:buNone/>
              <a:defRPr sz="2529" b="1"/>
            </a:lvl5pPr>
            <a:lvl6pPr marL="3613252" indent="0">
              <a:buNone/>
              <a:defRPr sz="2529" b="1"/>
            </a:lvl6pPr>
            <a:lvl7pPr marL="4335902" indent="0">
              <a:buNone/>
              <a:defRPr sz="2529" b="1"/>
            </a:lvl7pPr>
            <a:lvl8pPr marL="5058552" indent="0">
              <a:buNone/>
              <a:defRPr sz="2529" b="1"/>
            </a:lvl8pPr>
            <a:lvl9pPr marL="5781203" indent="0">
              <a:buNone/>
              <a:defRPr sz="2529" b="1"/>
            </a:lvl9pPr>
          </a:lstStyle>
          <a:p>
            <a:pPr lvl="0"/>
            <a:r>
              <a:rPr lang="ru-RU"/>
              <a:t>Образец текста</a:t>
            </a:r>
          </a:p>
        </p:txBody>
      </p:sp>
      <p:sp>
        <p:nvSpPr>
          <p:cNvPr id="4" name="Content Placeholder 3"/>
          <p:cNvSpPr>
            <a:spLocks noGrp="1"/>
          </p:cNvSpPr>
          <p:nvPr>
            <p:ph sz="half" idx="2"/>
          </p:nvPr>
        </p:nvSpPr>
        <p:spPr>
          <a:xfrm>
            <a:off x="4092507" y="4028782"/>
            <a:ext cx="6864372" cy="530127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11864971" y="3112865"/>
            <a:ext cx="6320817" cy="910814"/>
          </a:xfrm>
        </p:spPr>
        <p:txBody>
          <a:bodyPr anchor="b">
            <a:noAutofit/>
          </a:bodyPr>
          <a:lstStyle>
            <a:lvl1pPr marL="0" indent="0">
              <a:buNone/>
              <a:defRPr sz="3793" b="0"/>
            </a:lvl1pPr>
            <a:lvl2pPr marL="722650" indent="0">
              <a:buNone/>
              <a:defRPr sz="3161" b="1"/>
            </a:lvl2pPr>
            <a:lvl3pPr marL="1445301" indent="0">
              <a:buNone/>
              <a:defRPr sz="2845" b="1"/>
            </a:lvl3pPr>
            <a:lvl4pPr marL="2167951" indent="0">
              <a:buNone/>
              <a:defRPr sz="2529" b="1"/>
            </a:lvl4pPr>
            <a:lvl5pPr marL="2890601" indent="0">
              <a:buNone/>
              <a:defRPr sz="2529" b="1"/>
            </a:lvl5pPr>
            <a:lvl6pPr marL="3613252" indent="0">
              <a:buNone/>
              <a:defRPr sz="2529" b="1"/>
            </a:lvl6pPr>
            <a:lvl7pPr marL="4335902" indent="0">
              <a:buNone/>
              <a:defRPr sz="2529" b="1"/>
            </a:lvl7pPr>
            <a:lvl8pPr marL="5058552" indent="0">
              <a:buNone/>
              <a:defRPr sz="2529" b="1"/>
            </a:lvl8pPr>
            <a:lvl9pPr marL="5781203" indent="0">
              <a:buNone/>
              <a:defRPr sz="2529" b="1"/>
            </a:lvl9pPr>
          </a:lstStyle>
          <a:p>
            <a:pPr lvl="0"/>
            <a:r>
              <a:rPr lang="ru-RU"/>
              <a:t>Образец текста</a:t>
            </a:r>
          </a:p>
        </p:txBody>
      </p:sp>
      <p:sp>
        <p:nvSpPr>
          <p:cNvPr id="6" name="Content Placeholder 5"/>
          <p:cNvSpPr>
            <a:spLocks noGrp="1"/>
          </p:cNvSpPr>
          <p:nvPr>
            <p:ph sz="quarter" idx="4"/>
          </p:nvPr>
        </p:nvSpPr>
        <p:spPr>
          <a:xfrm>
            <a:off x="11328085" y="4023680"/>
            <a:ext cx="6857704" cy="530127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12/18/2023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840582" y="1245134"/>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380164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12/18/2023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475507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12/18/2023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36188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092507" y="705067"/>
            <a:ext cx="5540314" cy="1543115"/>
          </a:xfrm>
        </p:spPr>
        <p:txBody>
          <a:bodyPr anchor="b"/>
          <a:lstStyle>
            <a:lvl1pPr algn="l">
              <a:defRPr sz="3161" b="0"/>
            </a:lvl1pPr>
          </a:lstStyle>
          <a:p>
            <a:r>
              <a:rPr lang="ru-RU"/>
              <a:t>Образец заголовка</a:t>
            </a:r>
            <a:endParaRPr lang="en-US" dirty="0"/>
          </a:p>
        </p:txBody>
      </p:sp>
      <p:sp>
        <p:nvSpPr>
          <p:cNvPr id="3" name="Content Placeholder 2"/>
          <p:cNvSpPr>
            <a:spLocks noGrp="1"/>
          </p:cNvSpPr>
          <p:nvPr>
            <p:ph idx="1"/>
          </p:nvPr>
        </p:nvSpPr>
        <p:spPr>
          <a:xfrm>
            <a:off x="9994146" y="705068"/>
            <a:ext cx="8190032" cy="855865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092507" y="2526697"/>
            <a:ext cx="5540314" cy="6737017"/>
          </a:xfrm>
        </p:spPr>
        <p:txBody>
          <a:bodyPr/>
          <a:lstStyle>
            <a:lvl1pPr marL="0" indent="0">
              <a:buNone/>
              <a:defRPr sz="2213"/>
            </a:lvl1pPr>
            <a:lvl2pPr marL="722650" indent="0">
              <a:buNone/>
              <a:defRPr sz="1897"/>
            </a:lvl2pPr>
            <a:lvl3pPr marL="1445301" indent="0">
              <a:buNone/>
              <a:defRPr sz="1581"/>
            </a:lvl3pPr>
            <a:lvl4pPr marL="2167951" indent="0">
              <a:buNone/>
              <a:defRPr sz="1423"/>
            </a:lvl4pPr>
            <a:lvl5pPr marL="2890601" indent="0">
              <a:buNone/>
              <a:defRPr sz="1423"/>
            </a:lvl5pPr>
            <a:lvl6pPr marL="3613252" indent="0">
              <a:buNone/>
              <a:defRPr sz="1423"/>
            </a:lvl6pPr>
            <a:lvl7pPr marL="4335902" indent="0">
              <a:buNone/>
              <a:defRPr sz="1423"/>
            </a:lvl7pPr>
            <a:lvl8pPr marL="5058552" indent="0">
              <a:buNone/>
              <a:defRPr sz="1423"/>
            </a:lvl8pPr>
            <a:lvl9pPr marL="5781203" indent="0">
              <a:buNone/>
              <a:defRPr sz="1423"/>
            </a:lvl9pPr>
          </a:lstStyle>
          <a:p>
            <a:pPr lvl="0"/>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12/18/2023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420989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092508" y="7587615"/>
            <a:ext cx="14091672" cy="895761"/>
          </a:xfrm>
        </p:spPr>
        <p:txBody>
          <a:bodyPr anchor="b">
            <a:normAutofit/>
          </a:bodyPr>
          <a:lstStyle>
            <a:lvl1pPr algn="l">
              <a:defRPr sz="3793"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092506" y="1003598"/>
            <a:ext cx="14091672" cy="6092994"/>
          </a:xfrm>
        </p:spPr>
        <p:txBody>
          <a:bodyPr anchor="t">
            <a:normAutofit/>
          </a:bodyPr>
          <a:lstStyle>
            <a:lvl1pPr marL="0" indent="0" algn="ctr">
              <a:buNone/>
              <a:defRPr sz="2529"/>
            </a:lvl1pPr>
            <a:lvl2pPr marL="722650" indent="0">
              <a:buNone/>
              <a:defRPr sz="2529"/>
            </a:lvl2pPr>
            <a:lvl3pPr marL="1445301" indent="0">
              <a:buNone/>
              <a:defRPr sz="2529"/>
            </a:lvl3pPr>
            <a:lvl4pPr marL="2167951" indent="0">
              <a:buNone/>
              <a:defRPr sz="2529"/>
            </a:lvl4pPr>
            <a:lvl5pPr marL="2890601" indent="0">
              <a:buNone/>
              <a:defRPr sz="2529"/>
            </a:lvl5pPr>
            <a:lvl6pPr marL="3613252" indent="0">
              <a:buNone/>
              <a:defRPr sz="2529"/>
            </a:lvl6pPr>
            <a:lvl7pPr marL="4335902" indent="0">
              <a:buNone/>
              <a:defRPr sz="2529"/>
            </a:lvl7pPr>
            <a:lvl8pPr marL="5058552" indent="0">
              <a:buNone/>
              <a:defRPr sz="2529"/>
            </a:lvl8pPr>
            <a:lvl9pPr marL="5781203" indent="0">
              <a:buNone/>
              <a:defRPr sz="2529"/>
            </a:lvl9pPr>
          </a:lstStyle>
          <a:p>
            <a:r>
              <a:rPr lang="ru-RU"/>
              <a:t>Вставка рисунка</a:t>
            </a:r>
            <a:endParaRPr lang="en-US" dirty="0"/>
          </a:p>
        </p:txBody>
      </p:sp>
      <p:sp>
        <p:nvSpPr>
          <p:cNvPr id="4" name="Text Placeholder 3"/>
          <p:cNvSpPr>
            <a:spLocks noGrp="1"/>
          </p:cNvSpPr>
          <p:nvPr>
            <p:ph type="body" sz="half" idx="2"/>
          </p:nvPr>
        </p:nvSpPr>
        <p:spPr>
          <a:xfrm>
            <a:off x="4092508" y="8483376"/>
            <a:ext cx="14091672" cy="780339"/>
          </a:xfrm>
        </p:spPr>
        <p:txBody>
          <a:bodyPr>
            <a:normAutofit/>
          </a:bodyPr>
          <a:lstStyle>
            <a:lvl1pPr marL="0" indent="0">
              <a:buNone/>
              <a:defRPr sz="1897"/>
            </a:lvl1pPr>
            <a:lvl2pPr marL="722650" indent="0">
              <a:buNone/>
              <a:defRPr sz="1897"/>
            </a:lvl2pPr>
            <a:lvl3pPr marL="1445301" indent="0">
              <a:buNone/>
              <a:defRPr sz="1581"/>
            </a:lvl3pPr>
            <a:lvl4pPr marL="2167951" indent="0">
              <a:buNone/>
              <a:defRPr sz="1423"/>
            </a:lvl4pPr>
            <a:lvl5pPr marL="2890601" indent="0">
              <a:buNone/>
              <a:defRPr sz="1423"/>
            </a:lvl5pPr>
            <a:lvl6pPr marL="3613252" indent="0">
              <a:buNone/>
              <a:defRPr sz="1423"/>
            </a:lvl6pPr>
            <a:lvl7pPr marL="4335902" indent="0">
              <a:buNone/>
              <a:defRPr sz="1423"/>
            </a:lvl7pPr>
            <a:lvl8pPr marL="5058552" indent="0">
              <a:buNone/>
              <a:defRPr sz="1423"/>
            </a:lvl8pPr>
            <a:lvl9pPr marL="5781203" indent="0">
              <a:buNone/>
              <a:defRPr sz="1423"/>
            </a:lvl9pPr>
          </a:lstStyle>
          <a:p>
            <a:pPr lvl="0"/>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12/18/2023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20" y="7763255"/>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0582" y="7876047"/>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90169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4092507" y="963507"/>
            <a:ext cx="14091671" cy="4926655"/>
          </a:xfrm>
        </p:spPr>
        <p:txBody>
          <a:bodyPr anchor="ctr">
            <a:normAutofit/>
          </a:bodyPr>
          <a:lstStyle>
            <a:lvl1pPr algn="l">
              <a:defRPr sz="7587" b="0" cap="none"/>
            </a:lvl1pPr>
          </a:lstStyle>
          <a:p>
            <a:r>
              <a:rPr lang="ru-RU"/>
              <a:t>Образец заголовка</a:t>
            </a:r>
            <a:endParaRPr lang="en-US" dirty="0"/>
          </a:p>
        </p:txBody>
      </p:sp>
      <p:sp>
        <p:nvSpPr>
          <p:cNvPr id="3" name="Text Placeholder 2"/>
          <p:cNvSpPr>
            <a:spLocks noGrp="1"/>
          </p:cNvSpPr>
          <p:nvPr>
            <p:ph type="body" idx="1"/>
          </p:nvPr>
        </p:nvSpPr>
        <p:spPr>
          <a:xfrm>
            <a:off x="4092507" y="6881812"/>
            <a:ext cx="14091671" cy="2459129"/>
          </a:xfrm>
        </p:spPr>
        <p:txBody>
          <a:bodyPr anchor="ctr">
            <a:normAutofit/>
          </a:bodyPr>
          <a:lstStyle>
            <a:lvl1pPr marL="0" indent="0" algn="l">
              <a:buNone/>
              <a:defRPr sz="2845">
                <a:solidFill>
                  <a:schemeClr val="tx1">
                    <a:lumMod val="65000"/>
                    <a:lumOff val="35000"/>
                  </a:schemeClr>
                </a:solidFill>
              </a:defRPr>
            </a:lvl1pPr>
            <a:lvl2pPr marL="722650" indent="0">
              <a:buNone/>
              <a:defRPr sz="2845">
                <a:solidFill>
                  <a:schemeClr val="tx1">
                    <a:tint val="75000"/>
                  </a:schemeClr>
                </a:solidFill>
              </a:defRPr>
            </a:lvl2pPr>
            <a:lvl3pPr marL="1445301" indent="0">
              <a:buNone/>
              <a:defRPr sz="2529">
                <a:solidFill>
                  <a:schemeClr val="tx1">
                    <a:tint val="75000"/>
                  </a:schemeClr>
                </a:solidFill>
              </a:defRPr>
            </a:lvl3pPr>
            <a:lvl4pPr marL="2167951" indent="0">
              <a:buNone/>
              <a:defRPr sz="2213">
                <a:solidFill>
                  <a:schemeClr val="tx1">
                    <a:tint val="75000"/>
                  </a:schemeClr>
                </a:solidFill>
              </a:defRPr>
            </a:lvl4pPr>
            <a:lvl5pPr marL="2890601" indent="0">
              <a:buNone/>
              <a:defRPr sz="2213">
                <a:solidFill>
                  <a:schemeClr val="tx1">
                    <a:tint val="75000"/>
                  </a:schemeClr>
                </a:solidFill>
              </a:defRPr>
            </a:lvl5pPr>
            <a:lvl6pPr marL="3613252" indent="0">
              <a:buNone/>
              <a:defRPr sz="2213">
                <a:solidFill>
                  <a:schemeClr val="tx1">
                    <a:tint val="75000"/>
                  </a:schemeClr>
                </a:solidFill>
              </a:defRPr>
            </a:lvl6pPr>
            <a:lvl7pPr marL="4335902" indent="0">
              <a:buNone/>
              <a:defRPr sz="2213">
                <a:solidFill>
                  <a:schemeClr val="tx1">
                    <a:tint val="75000"/>
                  </a:schemeClr>
                </a:solidFill>
              </a:defRPr>
            </a:lvl7pPr>
            <a:lvl8pPr marL="5058552" indent="0">
              <a:buNone/>
              <a:defRPr sz="2213">
                <a:solidFill>
                  <a:schemeClr val="tx1">
                    <a:tint val="75000"/>
                  </a:schemeClr>
                </a:solidFill>
              </a:defRPr>
            </a:lvl8pPr>
            <a:lvl9pPr marL="5781203" indent="0">
              <a:buNone/>
              <a:defRPr sz="2213">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t>12/18/2023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6620" y="5023283"/>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840582" y="5127543"/>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34515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04627" y="963507"/>
            <a:ext cx="13267431" cy="4576657"/>
          </a:xfrm>
        </p:spPr>
        <p:txBody>
          <a:bodyPr anchor="ctr">
            <a:normAutofit/>
          </a:bodyPr>
          <a:lstStyle>
            <a:lvl1pPr algn="l">
              <a:defRPr sz="7587"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5176481" y="5540163"/>
            <a:ext cx="11912270" cy="602192"/>
          </a:xfrm>
        </p:spPr>
        <p:txBody>
          <a:bodyPr anchor="ctr">
            <a:noAutofit/>
          </a:bodyPr>
          <a:lstStyle>
            <a:lvl1pPr marL="0" indent="0">
              <a:buFontTx/>
              <a:buNone/>
              <a:defRPr sz="2529">
                <a:solidFill>
                  <a:schemeClr val="tx1">
                    <a:lumMod val="50000"/>
                    <a:lumOff val="50000"/>
                  </a:schemeClr>
                </a:solidFill>
              </a:defRPr>
            </a:lvl1pPr>
            <a:lvl2pPr marL="722650" indent="0">
              <a:buFontTx/>
              <a:buNone/>
              <a:defRPr/>
            </a:lvl2pPr>
            <a:lvl3pPr marL="1445301" indent="0">
              <a:buFontTx/>
              <a:buNone/>
              <a:defRPr/>
            </a:lvl3pPr>
            <a:lvl4pPr marL="2167951" indent="0">
              <a:buFontTx/>
              <a:buNone/>
              <a:defRPr/>
            </a:lvl4pPr>
            <a:lvl5pPr marL="2890601" indent="0">
              <a:buFontTx/>
              <a:buNone/>
              <a:defRPr/>
            </a:lvl5pPr>
          </a:lstStyle>
          <a:p>
            <a:pPr lvl="0"/>
            <a:r>
              <a:rPr lang="ru-RU"/>
              <a:t>Образец текста</a:t>
            </a:r>
          </a:p>
        </p:txBody>
      </p:sp>
      <p:sp>
        <p:nvSpPr>
          <p:cNvPr id="3" name="Text Placeholder 2"/>
          <p:cNvSpPr>
            <a:spLocks noGrp="1"/>
          </p:cNvSpPr>
          <p:nvPr>
            <p:ph type="body" idx="1"/>
          </p:nvPr>
        </p:nvSpPr>
        <p:spPr>
          <a:xfrm>
            <a:off x="4092507" y="6881812"/>
            <a:ext cx="14091671" cy="2459129"/>
          </a:xfrm>
        </p:spPr>
        <p:txBody>
          <a:bodyPr anchor="ctr">
            <a:normAutofit/>
          </a:bodyPr>
          <a:lstStyle>
            <a:lvl1pPr marL="0" indent="0" algn="l">
              <a:buNone/>
              <a:defRPr sz="2845">
                <a:solidFill>
                  <a:schemeClr val="tx1">
                    <a:lumMod val="65000"/>
                    <a:lumOff val="35000"/>
                  </a:schemeClr>
                </a:solidFill>
              </a:defRPr>
            </a:lvl1pPr>
            <a:lvl2pPr marL="722650" indent="0">
              <a:buNone/>
              <a:defRPr sz="2845">
                <a:solidFill>
                  <a:schemeClr val="tx1">
                    <a:tint val="75000"/>
                  </a:schemeClr>
                </a:solidFill>
              </a:defRPr>
            </a:lvl2pPr>
            <a:lvl3pPr marL="1445301" indent="0">
              <a:buNone/>
              <a:defRPr sz="2529">
                <a:solidFill>
                  <a:schemeClr val="tx1">
                    <a:tint val="75000"/>
                  </a:schemeClr>
                </a:solidFill>
              </a:defRPr>
            </a:lvl3pPr>
            <a:lvl4pPr marL="2167951" indent="0">
              <a:buNone/>
              <a:defRPr sz="2213">
                <a:solidFill>
                  <a:schemeClr val="tx1">
                    <a:tint val="75000"/>
                  </a:schemeClr>
                </a:solidFill>
              </a:defRPr>
            </a:lvl4pPr>
            <a:lvl5pPr marL="2890601" indent="0">
              <a:buNone/>
              <a:defRPr sz="2213">
                <a:solidFill>
                  <a:schemeClr val="tx1">
                    <a:tint val="75000"/>
                  </a:schemeClr>
                </a:solidFill>
              </a:defRPr>
            </a:lvl5pPr>
            <a:lvl6pPr marL="3613252" indent="0">
              <a:buNone/>
              <a:defRPr sz="2213">
                <a:solidFill>
                  <a:schemeClr val="tx1">
                    <a:tint val="75000"/>
                  </a:schemeClr>
                </a:solidFill>
              </a:defRPr>
            </a:lvl6pPr>
            <a:lvl7pPr marL="4335902" indent="0">
              <a:buNone/>
              <a:defRPr sz="2213">
                <a:solidFill>
                  <a:schemeClr val="tx1">
                    <a:tint val="75000"/>
                  </a:schemeClr>
                </a:solidFill>
              </a:defRPr>
            </a:lvl7pPr>
            <a:lvl8pPr marL="5058552" indent="0">
              <a:buNone/>
              <a:defRPr sz="2213">
                <a:solidFill>
                  <a:schemeClr val="tx1">
                    <a:tint val="75000"/>
                  </a:schemeClr>
                </a:solidFill>
              </a:defRPr>
            </a:lvl8pPr>
            <a:lvl9pPr marL="5781203" indent="0">
              <a:buNone/>
              <a:defRPr sz="2213">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t>12/18/2023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6620" y="5023283"/>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840582" y="5127543"/>
            <a:ext cx="1232499" cy="577100"/>
          </a:xfrm>
        </p:spPr>
        <p:txBody>
          <a:bodyPr/>
          <a:lstStyle/>
          <a:p>
            <a:fld id="{B6F15528-21DE-4FAA-801E-634DDDAF4B2B}" type="slidenum">
              <a:rPr lang="en-US" smtClean="0"/>
              <a:t>‹#›</a:t>
            </a:fld>
            <a:endParaRPr lang="en-US"/>
          </a:p>
        </p:txBody>
      </p:sp>
      <p:sp>
        <p:nvSpPr>
          <p:cNvPr id="14" name="TextBox 13"/>
          <p:cNvSpPr txBox="1"/>
          <p:nvPr/>
        </p:nvSpPr>
        <p:spPr>
          <a:xfrm>
            <a:off x="3900368" y="1024208"/>
            <a:ext cx="963533" cy="924271"/>
          </a:xfrm>
          <a:prstGeom prst="rect">
            <a:avLst/>
          </a:prstGeom>
        </p:spPr>
        <p:txBody>
          <a:bodyPr vert="horz" lIns="144526" tIns="72263" rIns="144526" bIns="72263" rtlCol="0" anchor="ctr">
            <a:noAutofit/>
          </a:bodyPr>
          <a:lstStyle/>
          <a:p>
            <a:pPr lvl="0"/>
            <a:r>
              <a:rPr lang="en-US" sz="12645" baseline="0" dirty="0">
                <a:ln w="3175" cmpd="sng">
                  <a:noFill/>
                </a:ln>
                <a:solidFill>
                  <a:schemeClr val="accent1"/>
                </a:solidFill>
                <a:effectLst/>
                <a:latin typeface="Arial"/>
              </a:rPr>
              <a:t>“</a:t>
            </a:r>
          </a:p>
        </p:txBody>
      </p:sp>
      <p:sp>
        <p:nvSpPr>
          <p:cNvPr id="15" name="TextBox 14"/>
          <p:cNvSpPr txBox="1"/>
          <p:nvPr/>
        </p:nvSpPr>
        <p:spPr>
          <a:xfrm>
            <a:off x="17568124" y="4591998"/>
            <a:ext cx="963533" cy="924271"/>
          </a:xfrm>
          <a:prstGeom prst="rect">
            <a:avLst/>
          </a:prstGeom>
        </p:spPr>
        <p:txBody>
          <a:bodyPr vert="horz" lIns="144526" tIns="72263" rIns="144526" bIns="72263" rtlCol="0" anchor="ctr">
            <a:noAutofit/>
          </a:bodyPr>
          <a:lstStyle/>
          <a:p>
            <a:pPr lvl="0"/>
            <a:r>
              <a:rPr lang="en-US" sz="12645"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16993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4092508" y="3854027"/>
            <a:ext cx="14091672" cy="4306769"/>
          </a:xfrm>
        </p:spPr>
        <p:txBody>
          <a:bodyPr anchor="b">
            <a:normAutofit/>
          </a:bodyPr>
          <a:lstStyle>
            <a:lvl1pPr algn="l">
              <a:defRPr sz="7587" b="0"/>
            </a:lvl1pPr>
          </a:lstStyle>
          <a:p>
            <a:r>
              <a:rPr lang="ru-RU"/>
              <a:t>Образец заголовка</a:t>
            </a:r>
            <a:endParaRPr lang="en-US" dirty="0"/>
          </a:p>
        </p:txBody>
      </p:sp>
      <p:sp>
        <p:nvSpPr>
          <p:cNvPr id="4" name="Text Placeholder 3"/>
          <p:cNvSpPr>
            <a:spLocks noGrp="1"/>
          </p:cNvSpPr>
          <p:nvPr>
            <p:ph type="body" sz="half" idx="2"/>
          </p:nvPr>
        </p:nvSpPr>
        <p:spPr>
          <a:xfrm>
            <a:off x="4092508" y="8189807"/>
            <a:ext cx="14091672" cy="1153208"/>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12/18/2023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20" y="7763255"/>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0582" y="7876047"/>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973919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4504627" y="963507"/>
            <a:ext cx="13267431" cy="4576657"/>
          </a:xfrm>
        </p:spPr>
        <p:txBody>
          <a:bodyPr anchor="ctr">
            <a:normAutofit/>
          </a:bodyPr>
          <a:lstStyle>
            <a:lvl1pPr algn="l">
              <a:defRPr sz="7587"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4092506" y="6864985"/>
            <a:ext cx="14091672" cy="1324822"/>
          </a:xfrm>
        </p:spPr>
        <p:txBody>
          <a:bodyPr anchor="b">
            <a:noAutofit/>
          </a:bodyPr>
          <a:lstStyle>
            <a:lvl1pPr marL="0" indent="0">
              <a:buFontTx/>
              <a:buNone/>
              <a:defRPr sz="3793">
                <a:solidFill>
                  <a:schemeClr val="accent1"/>
                </a:solidFill>
              </a:defRPr>
            </a:lvl1pPr>
            <a:lvl2pPr marL="722650" indent="0">
              <a:buFontTx/>
              <a:buNone/>
              <a:defRPr/>
            </a:lvl2pPr>
            <a:lvl3pPr marL="1445301" indent="0">
              <a:buFontTx/>
              <a:buNone/>
              <a:defRPr/>
            </a:lvl3pPr>
            <a:lvl4pPr marL="2167951" indent="0">
              <a:buFontTx/>
              <a:buNone/>
              <a:defRPr/>
            </a:lvl4pPr>
            <a:lvl5pPr marL="2890601" indent="0">
              <a:buFontTx/>
              <a:buNone/>
              <a:defRPr/>
            </a:lvl5pPr>
          </a:lstStyle>
          <a:p>
            <a:pPr lvl="0"/>
            <a:r>
              <a:rPr lang="ru-RU"/>
              <a:t>Образец текста</a:t>
            </a:r>
          </a:p>
        </p:txBody>
      </p:sp>
      <p:sp>
        <p:nvSpPr>
          <p:cNvPr id="4" name="Text Placeholder 3"/>
          <p:cNvSpPr>
            <a:spLocks noGrp="1"/>
          </p:cNvSpPr>
          <p:nvPr>
            <p:ph type="body" sz="half" idx="2"/>
          </p:nvPr>
        </p:nvSpPr>
        <p:spPr>
          <a:xfrm>
            <a:off x="4092508" y="8189807"/>
            <a:ext cx="14091672" cy="1153208"/>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12/18/2023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6620" y="7763255"/>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0582" y="7876047"/>
            <a:ext cx="1232499" cy="577100"/>
          </a:xfrm>
        </p:spPr>
        <p:txBody>
          <a:bodyPr/>
          <a:lstStyle/>
          <a:p>
            <a:fld id="{B6F15528-21DE-4FAA-801E-634DDDAF4B2B}" type="slidenum">
              <a:rPr lang="en-US" smtClean="0"/>
              <a:t>‹#›</a:t>
            </a:fld>
            <a:endParaRPr lang="en-US"/>
          </a:p>
        </p:txBody>
      </p:sp>
      <p:sp>
        <p:nvSpPr>
          <p:cNvPr id="17" name="TextBox 16"/>
          <p:cNvSpPr txBox="1"/>
          <p:nvPr/>
        </p:nvSpPr>
        <p:spPr>
          <a:xfrm>
            <a:off x="3900368" y="1024208"/>
            <a:ext cx="963533" cy="924271"/>
          </a:xfrm>
          <a:prstGeom prst="rect">
            <a:avLst/>
          </a:prstGeom>
        </p:spPr>
        <p:txBody>
          <a:bodyPr vert="horz" lIns="144526" tIns="72263" rIns="144526" bIns="72263" rtlCol="0" anchor="ctr">
            <a:noAutofit/>
          </a:bodyPr>
          <a:lstStyle/>
          <a:p>
            <a:pPr lvl="0"/>
            <a:r>
              <a:rPr lang="en-US" sz="12645" baseline="0" dirty="0">
                <a:ln w="3175" cmpd="sng">
                  <a:noFill/>
                </a:ln>
                <a:solidFill>
                  <a:schemeClr val="accent1"/>
                </a:solidFill>
                <a:effectLst/>
                <a:latin typeface="Arial"/>
              </a:rPr>
              <a:t>“</a:t>
            </a:r>
          </a:p>
        </p:txBody>
      </p:sp>
      <p:sp>
        <p:nvSpPr>
          <p:cNvPr id="18" name="TextBox 17"/>
          <p:cNvSpPr txBox="1"/>
          <p:nvPr/>
        </p:nvSpPr>
        <p:spPr>
          <a:xfrm>
            <a:off x="17568124" y="4591998"/>
            <a:ext cx="963533" cy="924271"/>
          </a:xfrm>
          <a:prstGeom prst="rect">
            <a:avLst/>
          </a:prstGeom>
        </p:spPr>
        <p:txBody>
          <a:bodyPr vert="horz" lIns="144526" tIns="72263" rIns="144526" bIns="72263" rtlCol="0" anchor="ctr">
            <a:noAutofit/>
          </a:bodyPr>
          <a:lstStyle/>
          <a:p>
            <a:pPr lvl="0"/>
            <a:r>
              <a:rPr lang="en-US" sz="12645"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96524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4092507" y="991651"/>
            <a:ext cx="14091671" cy="4552032"/>
          </a:xfrm>
        </p:spPr>
        <p:txBody>
          <a:bodyPr anchor="ctr">
            <a:normAutofit/>
          </a:bodyPr>
          <a:lstStyle>
            <a:lvl1pPr algn="l">
              <a:defRPr sz="7587" b="0"/>
            </a:lvl1pPr>
          </a:lstStyle>
          <a:p>
            <a:r>
              <a:rPr lang="ru-RU"/>
              <a:t>Образец заголовка</a:t>
            </a:r>
            <a:endParaRPr lang="en-US" dirty="0"/>
          </a:p>
        </p:txBody>
      </p:sp>
      <p:sp>
        <p:nvSpPr>
          <p:cNvPr id="21" name="Text Placeholder 9"/>
          <p:cNvSpPr>
            <a:spLocks noGrp="1"/>
          </p:cNvSpPr>
          <p:nvPr>
            <p:ph type="body" sz="quarter" idx="13"/>
          </p:nvPr>
        </p:nvSpPr>
        <p:spPr>
          <a:xfrm>
            <a:off x="4092506" y="6864985"/>
            <a:ext cx="14091672" cy="1324822"/>
          </a:xfrm>
        </p:spPr>
        <p:txBody>
          <a:bodyPr anchor="b">
            <a:noAutofit/>
          </a:bodyPr>
          <a:lstStyle>
            <a:lvl1pPr marL="0" indent="0">
              <a:buFontTx/>
              <a:buNone/>
              <a:defRPr sz="3793">
                <a:solidFill>
                  <a:schemeClr val="accent1"/>
                </a:solidFill>
              </a:defRPr>
            </a:lvl1pPr>
            <a:lvl2pPr marL="722650" indent="0">
              <a:buFontTx/>
              <a:buNone/>
              <a:defRPr/>
            </a:lvl2pPr>
            <a:lvl3pPr marL="1445301" indent="0">
              <a:buFontTx/>
              <a:buNone/>
              <a:defRPr/>
            </a:lvl3pPr>
            <a:lvl4pPr marL="2167951" indent="0">
              <a:buFontTx/>
              <a:buNone/>
              <a:defRPr/>
            </a:lvl4pPr>
            <a:lvl5pPr marL="2890601" indent="0">
              <a:buFontTx/>
              <a:buNone/>
              <a:defRPr/>
            </a:lvl5pPr>
          </a:lstStyle>
          <a:p>
            <a:pPr lvl="0"/>
            <a:r>
              <a:rPr lang="ru-RU"/>
              <a:t>Образец текста</a:t>
            </a:r>
          </a:p>
        </p:txBody>
      </p:sp>
      <p:sp>
        <p:nvSpPr>
          <p:cNvPr id="4" name="Text Placeholder 3"/>
          <p:cNvSpPr>
            <a:spLocks noGrp="1"/>
          </p:cNvSpPr>
          <p:nvPr>
            <p:ph type="body" sz="half" idx="2"/>
          </p:nvPr>
        </p:nvSpPr>
        <p:spPr>
          <a:xfrm>
            <a:off x="4092508" y="8189807"/>
            <a:ext cx="14091672" cy="1153208"/>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t>12/18/2023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620" y="7763255"/>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840582" y="7876047"/>
            <a:ext cx="1232499" cy="577100"/>
          </a:xfrm>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77486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12/18/2023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43460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691371" y="991649"/>
            <a:ext cx="3489332" cy="8351366"/>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4092506" y="991649"/>
            <a:ext cx="10237540" cy="8351366"/>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12/18/2023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6620" y="1129110"/>
            <a:ext cx="2510824" cy="801811"/>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09691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12/18/2023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08780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2" y="361315"/>
            <a:ext cx="4507103" cy="10492720"/>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43025" y="-1241"/>
            <a:ext cx="3724957" cy="1083318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289060" cy="108394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098374" y="986440"/>
            <a:ext cx="14085804" cy="2024518"/>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4092506" y="3372273"/>
            <a:ext cx="14091672" cy="6142355"/>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6377554" y="9689496"/>
            <a:ext cx="1811814" cy="585431"/>
          </a:xfrm>
          <a:prstGeom prst="rect">
            <a:avLst/>
          </a:prstGeom>
        </p:spPr>
        <p:txBody>
          <a:bodyPr vert="horz" lIns="91440" tIns="45720" rIns="91440" bIns="45720" rtlCol="0" anchor="ctr"/>
          <a:lstStyle>
            <a:lvl1pPr algn="r">
              <a:defRPr sz="1423">
                <a:solidFill>
                  <a:schemeClr val="tx1">
                    <a:tint val="75000"/>
                  </a:schemeClr>
                </a:solidFill>
              </a:defRPr>
            </a:lvl1pPr>
          </a:lstStyle>
          <a:p>
            <a:fld id="{1D8BD707-D9CF-40AE-B4C6-C98DA3205C09}" type="datetimeFigureOut">
              <a:rPr lang="en-US" smtClean="0"/>
              <a:t>12/18/2023</a:t>
            </a:fld>
            <a:endParaRPr lang="en-US"/>
          </a:p>
        </p:txBody>
      </p:sp>
      <p:sp>
        <p:nvSpPr>
          <p:cNvPr id="5" name="Footer Placeholder 4"/>
          <p:cNvSpPr>
            <a:spLocks noGrp="1"/>
          </p:cNvSpPr>
          <p:nvPr>
            <p:ph type="ftr" sz="quarter" idx="3"/>
          </p:nvPr>
        </p:nvSpPr>
        <p:spPr>
          <a:xfrm>
            <a:off x="4092507" y="9697986"/>
            <a:ext cx="12044163" cy="577100"/>
          </a:xfrm>
          <a:prstGeom prst="rect">
            <a:avLst/>
          </a:prstGeom>
        </p:spPr>
        <p:txBody>
          <a:bodyPr vert="horz" lIns="91440" tIns="45720" rIns="91440" bIns="45720" rtlCol="0" anchor="ctr"/>
          <a:lstStyle>
            <a:lvl1pPr algn="l">
              <a:defRPr sz="1423">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840582" y="1245134"/>
            <a:ext cx="1232499" cy="577100"/>
          </a:xfrm>
          <a:prstGeom prst="rect">
            <a:avLst/>
          </a:prstGeom>
        </p:spPr>
        <p:txBody>
          <a:bodyPr vert="horz" lIns="91440" tIns="45720" rIns="91440" bIns="45720" rtlCol="0" anchor="ctr"/>
          <a:lstStyle>
            <a:lvl1pPr algn="r">
              <a:defRPr sz="3161">
                <a:solidFill>
                  <a:srgbClr val="FEFFFF"/>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8967934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722650" rtl="0" eaLnBrk="1" latinLnBrk="0" hangingPunct="1">
        <a:spcBef>
          <a:spcPct val="0"/>
        </a:spcBef>
        <a:buNone/>
        <a:defRPr sz="569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41988" indent="-541988" algn="l" defTabSz="722650" rtl="0" eaLnBrk="1" latinLnBrk="0" hangingPunct="1">
        <a:spcBef>
          <a:spcPts val="1581"/>
        </a:spcBef>
        <a:spcAft>
          <a:spcPts val="0"/>
        </a:spcAft>
        <a:buClr>
          <a:schemeClr val="accent1"/>
        </a:buClr>
        <a:buFont typeface="Wingdings 3" charset="2"/>
        <a:buChar char=""/>
        <a:defRPr sz="2845" kern="1200">
          <a:solidFill>
            <a:schemeClr val="tx1">
              <a:lumMod val="75000"/>
              <a:lumOff val="25000"/>
            </a:schemeClr>
          </a:solidFill>
          <a:latin typeface="+mn-lt"/>
          <a:ea typeface="+mn-ea"/>
          <a:cs typeface="+mn-cs"/>
        </a:defRPr>
      </a:lvl1pPr>
      <a:lvl2pPr marL="1174307" indent="-451656" algn="l" defTabSz="722650" rtl="0" eaLnBrk="1" latinLnBrk="0" hangingPunct="1">
        <a:spcBef>
          <a:spcPts val="1581"/>
        </a:spcBef>
        <a:spcAft>
          <a:spcPts val="0"/>
        </a:spcAft>
        <a:buClr>
          <a:schemeClr val="accent1"/>
        </a:buClr>
        <a:buFont typeface="Wingdings 3" charset="2"/>
        <a:buChar char=""/>
        <a:defRPr sz="2529" kern="1200">
          <a:solidFill>
            <a:schemeClr val="tx1">
              <a:lumMod val="75000"/>
              <a:lumOff val="25000"/>
            </a:schemeClr>
          </a:solidFill>
          <a:latin typeface="+mn-lt"/>
          <a:ea typeface="+mn-ea"/>
          <a:cs typeface="+mn-cs"/>
        </a:defRPr>
      </a:lvl2pPr>
      <a:lvl3pPr marL="1806626" indent="-361325" algn="l" defTabSz="722650" rtl="0" eaLnBrk="1" latinLnBrk="0" hangingPunct="1">
        <a:spcBef>
          <a:spcPts val="1581"/>
        </a:spcBef>
        <a:spcAft>
          <a:spcPts val="0"/>
        </a:spcAft>
        <a:buClr>
          <a:schemeClr val="accent1"/>
        </a:buClr>
        <a:buFont typeface="Wingdings 3" charset="2"/>
        <a:buChar char=""/>
        <a:defRPr sz="2213" kern="1200">
          <a:solidFill>
            <a:schemeClr val="tx1">
              <a:lumMod val="75000"/>
              <a:lumOff val="25000"/>
            </a:schemeClr>
          </a:solidFill>
          <a:latin typeface="+mn-lt"/>
          <a:ea typeface="+mn-ea"/>
          <a:cs typeface="+mn-cs"/>
        </a:defRPr>
      </a:lvl3pPr>
      <a:lvl4pPr marL="2529276" indent="-361325" algn="l" defTabSz="722650" rtl="0" eaLnBrk="1" latinLnBrk="0" hangingPunct="1">
        <a:spcBef>
          <a:spcPts val="1581"/>
        </a:spcBef>
        <a:spcAft>
          <a:spcPts val="0"/>
        </a:spcAft>
        <a:buClr>
          <a:schemeClr val="accent1"/>
        </a:buClr>
        <a:buFont typeface="Wingdings 3" charset="2"/>
        <a:buChar char=""/>
        <a:defRPr sz="1897" kern="1200">
          <a:solidFill>
            <a:schemeClr val="tx1">
              <a:lumMod val="75000"/>
              <a:lumOff val="25000"/>
            </a:schemeClr>
          </a:solidFill>
          <a:latin typeface="+mn-lt"/>
          <a:ea typeface="+mn-ea"/>
          <a:cs typeface="+mn-cs"/>
        </a:defRPr>
      </a:lvl4pPr>
      <a:lvl5pPr marL="3251926" indent="-361325" algn="l" defTabSz="722650" rtl="0" eaLnBrk="1" latinLnBrk="0" hangingPunct="1">
        <a:spcBef>
          <a:spcPts val="1581"/>
        </a:spcBef>
        <a:spcAft>
          <a:spcPts val="0"/>
        </a:spcAft>
        <a:buClr>
          <a:schemeClr val="accent1"/>
        </a:buClr>
        <a:buFont typeface="Wingdings 3" charset="2"/>
        <a:buChar char=""/>
        <a:defRPr sz="1897" kern="1200">
          <a:solidFill>
            <a:schemeClr val="tx1">
              <a:lumMod val="75000"/>
              <a:lumOff val="25000"/>
            </a:schemeClr>
          </a:solidFill>
          <a:latin typeface="+mn-lt"/>
          <a:ea typeface="+mn-ea"/>
          <a:cs typeface="+mn-cs"/>
        </a:defRPr>
      </a:lvl5pPr>
      <a:lvl6pPr marL="3974577" indent="-361325" algn="l" defTabSz="722650" rtl="0" eaLnBrk="1" latinLnBrk="0" hangingPunct="1">
        <a:spcBef>
          <a:spcPts val="1581"/>
        </a:spcBef>
        <a:spcAft>
          <a:spcPts val="0"/>
        </a:spcAft>
        <a:buClr>
          <a:schemeClr val="accent1"/>
        </a:buClr>
        <a:buFont typeface="Wingdings 3" charset="2"/>
        <a:buChar char=""/>
        <a:defRPr sz="1897" kern="1200">
          <a:solidFill>
            <a:schemeClr val="tx1">
              <a:lumMod val="75000"/>
              <a:lumOff val="25000"/>
            </a:schemeClr>
          </a:solidFill>
          <a:latin typeface="+mn-lt"/>
          <a:ea typeface="+mn-ea"/>
          <a:cs typeface="+mn-cs"/>
        </a:defRPr>
      </a:lvl6pPr>
      <a:lvl7pPr marL="4697227" indent="-361325" algn="l" defTabSz="722650" rtl="0" eaLnBrk="1" latinLnBrk="0" hangingPunct="1">
        <a:spcBef>
          <a:spcPts val="1581"/>
        </a:spcBef>
        <a:spcAft>
          <a:spcPts val="0"/>
        </a:spcAft>
        <a:buClr>
          <a:schemeClr val="accent1"/>
        </a:buClr>
        <a:buFont typeface="Wingdings 3" charset="2"/>
        <a:buChar char=""/>
        <a:defRPr sz="1897" kern="1200">
          <a:solidFill>
            <a:schemeClr val="tx1">
              <a:lumMod val="75000"/>
              <a:lumOff val="25000"/>
            </a:schemeClr>
          </a:solidFill>
          <a:latin typeface="+mn-lt"/>
          <a:ea typeface="+mn-ea"/>
          <a:cs typeface="+mn-cs"/>
        </a:defRPr>
      </a:lvl7pPr>
      <a:lvl8pPr marL="5419877" indent="-361325" algn="l" defTabSz="722650" rtl="0" eaLnBrk="1" latinLnBrk="0" hangingPunct="1">
        <a:spcBef>
          <a:spcPts val="1581"/>
        </a:spcBef>
        <a:spcAft>
          <a:spcPts val="0"/>
        </a:spcAft>
        <a:buClr>
          <a:schemeClr val="accent1"/>
        </a:buClr>
        <a:buFont typeface="Wingdings 3" charset="2"/>
        <a:buChar char=""/>
        <a:defRPr sz="1897" kern="1200">
          <a:solidFill>
            <a:schemeClr val="tx1">
              <a:lumMod val="75000"/>
              <a:lumOff val="25000"/>
            </a:schemeClr>
          </a:solidFill>
          <a:latin typeface="+mn-lt"/>
          <a:ea typeface="+mn-ea"/>
          <a:cs typeface="+mn-cs"/>
        </a:defRPr>
      </a:lvl8pPr>
      <a:lvl9pPr marL="6142528" indent="-361325" algn="l" defTabSz="722650" rtl="0" eaLnBrk="1" latinLnBrk="0" hangingPunct="1">
        <a:spcBef>
          <a:spcPts val="1581"/>
        </a:spcBef>
        <a:spcAft>
          <a:spcPts val="0"/>
        </a:spcAft>
        <a:buClr>
          <a:schemeClr val="accent1"/>
        </a:buClr>
        <a:buFont typeface="Wingdings 3" charset="2"/>
        <a:buChar char=""/>
        <a:defRPr sz="1897" kern="1200">
          <a:solidFill>
            <a:schemeClr val="tx1">
              <a:lumMod val="75000"/>
              <a:lumOff val="25000"/>
            </a:schemeClr>
          </a:solidFill>
          <a:latin typeface="+mn-lt"/>
          <a:ea typeface="+mn-ea"/>
          <a:cs typeface="+mn-cs"/>
        </a:defRPr>
      </a:lvl9pPr>
    </p:bodyStyle>
    <p:otherStyle>
      <a:defPPr>
        <a:defRPr lang="en-US"/>
      </a:defPPr>
      <a:lvl1pPr marL="0" algn="l" defTabSz="722650" rtl="0" eaLnBrk="1" latinLnBrk="0" hangingPunct="1">
        <a:defRPr sz="2845" kern="1200">
          <a:solidFill>
            <a:schemeClr val="tx1"/>
          </a:solidFill>
          <a:latin typeface="+mn-lt"/>
          <a:ea typeface="+mn-ea"/>
          <a:cs typeface="+mn-cs"/>
        </a:defRPr>
      </a:lvl1pPr>
      <a:lvl2pPr marL="722650" algn="l" defTabSz="722650" rtl="0" eaLnBrk="1" latinLnBrk="0" hangingPunct="1">
        <a:defRPr sz="2845" kern="1200">
          <a:solidFill>
            <a:schemeClr val="tx1"/>
          </a:solidFill>
          <a:latin typeface="+mn-lt"/>
          <a:ea typeface="+mn-ea"/>
          <a:cs typeface="+mn-cs"/>
        </a:defRPr>
      </a:lvl2pPr>
      <a:lvl3pPr marL="1445301" algn="l" defTabSz="722650" rtl="0" eaLnBrk="1" latinLnBrk="0" hangingPunct="1">
        <a:defRPr sz="2845" kern="1200">
          <a:solidFill>
            <a:schemeClr val="tx1"/>
          </a:solidFill>
          <a:latin typeface="+mn-lt"/>
          <a:ea typeface="+mn-ea"/>
          <a:cs typeface="+mn-cs"/>
        </a:defRPr>
      </a:lvl3pPr>
      <a:lvl4pPr marL="2167951" algn="l" defTabSz="722650" rtl="0" eaLnBrk="1" latinLnBrk="0" hangingPunct="1">
        <a:defRPr sz="2845" kern="1200">
          <a:solidFill>
            <a:schemeClr val="tx1"/>
          </a:solidFill>
          <a:latin typeface="+mn-lt"/>
          <a:ea typeface="+mn-ea"/>
          <a:cs typeface="+mn-cs"/>
        </a:defRPr>
      </a:lvl4pPr>
      <a:lvl5pPr marL="2890601" algn="l" defTabSz="722650" rtl="0" eaLnBrk="1" latinLnBrk="0" hangingPunct="1">
        <a:defRPr sz="2845" kern="1200">
          <a:solidFill>
            <a:schemeClr val="tx1"/>
          </a:solidFill>
          <a:latin typeface="+mn-lt"/>
          <a:ea typeface="+mn-ea"/>
          <a:cs typeface="+mn-cs"/>
        </a:defRPr>
      </a:lvl5pPr>
      <a:lvl6pPr marL="3613252" algn="l" defTabSz="722650" rtl="0" eaLnBrk="1" latinLnBrk="0" hangingPunct="1">
        <a:defRPr sz="2845" kern="1200">
          <a:solidFill>
            <a:schemeClr val="tx1"/>
          </a:solidFill>
          <a:latin typeface="+mn-lt"/>
          <a:ea typeface="+mn-ea"/>
          <a:cs typeface="+mn-cs"/>
        </a:defRPr>
      </a:lvl6pPr>
      <a:lvl7pPr marL="4335902" algn="l" defTabSz="722650" rtl="0" eaLnBrk="1" latinLnBrk="0" hangingPunct="1">
        <a:defRPr sz="2845" kern="1200">
          <a:solidFill>
            <a:schemeClr val="tx1"/>
          </a:solidFill>
          <a:latin typeface="+mn-lt"/>
          <a:ea typeface="+mn-ea"/>
          <a:cs typeface="+mn-cs"/>
        </a:defRPr>
      </a:lvl7pPr>
      <a:lvl8pPr marL="5058552" algn="l" defTabSz="722650" rtl="0" eaLnBrk="1" latinLnBrk="0" hangingPunct="1">
        <a:defRPr sz="2845" kern="1200">
          <a:solidFill>
            <a:schemeClr val="tx1"/>
          </a:solidFill>
          <a:latin typeface="+mn-lt"/>
          <a:ea typeface="+mn-ea"/>
          <a:cs typeface="+mn-cs"/>
        </a:defRPr>
      </a:lvl8pPr>
      <a:lvl9pPr marL="5781203" algn="l" defTabSz="722650" rtl="0" eaLnBrk="1" latinLnBrk="0" hangingPunct="1">
        <a:defRPr sz="284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a:spLocks noGrp="1"/>
          </p:cNvSpPr>
          <p:nvPr/>
        </p:nvSpPr>
        <p:spPr>
          <a:xfrm>
            <a:off x="1024731" y="1694855"/>
            <a:ext cx="17602201" cy="47244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uk-UA" sz="1800" b="1" i="1" dirty="0" smtClean="0">
              <a:solidFill>
                <a:schemeClr val="accent3">
                  <a:lumMod val="50000"/>
                </a:schemeClr>
              </a:solidFill>
              <a:latin typeface="Times New Roman" panose="02020603050405020304" pitchFamily="18" charset="0"/>
              <a:cs typeface="Times New Roman" panose="02020603050405020304" pitchFamily="18" charset="0"/>
            </a:endParaRPr>
          </a:p>
          <a:p>
            <a:r>
              <a:rPr lang="uk-UA" sz="5400" b="1" i="1" dirty="0" smtClean="0">
                <a:solidFill>
                  <a:schemeClr val="accent3">
                    <a:lumMod val="50000"/>
                  </a:schemeClr>
                </a:solidFill>
                <a:latin typeface="Times New Roman" panose="02020603050405020304" pitchFamily="18" charset="0"/>
                <a:cs typeface="Times New Roman" panose="02020603050405020304" pitchFamily="18" charset="0"/>
              </a:rPr>
              <a:t>Модель </a:t>
            </a:r>
            <a:r>
              <a:rPr lang="uk-UA" sz="5400" b="1" i="1" dirty="0">
                <a:solidFill>
                  <a:schemeClr val="accent3">
                    <a:lumMod val="50000"/>
                  </a:schemeClr>
                </a:solidFill>
                <a:latin typeface="Times New Roman" panose="02020603050405020304" pitchFamily="18" charset="0"/>
                <a:cs typeface="Times New Roman" panose="02020603050405020304" pitchFamily="18" charset="0"/>
              </a:rPr>
              <a:t>Центру культурних </a:t>
            </a:r>
            <a:r>
              <a:rPr lang="uk-UA" sz="5400" b="1" i="1" dirty="0" smtClean="0">
                <a:solidFill>
                  <a:schemeClr val="accent3">
                    <a:lumMod val="50000"/>
                  </a:schemeClr>
                </a:solidFill>
                <a:latin typeface="Times New Roman" panose="02020603050405020304" pitchFamily="18" charset="0"/>
                <a:cs typeface="Times New Roman" panose="02020603050405020304" pitchFamily="18" charset="0"/>
              </a:rPr>
              <a:t>послуг</a:t>
            </a:r>
          </a:p>
          <a:p>
            <a:r>
              <a:rPr lang="uk-UA" sz="5400" b="1" i="1" dirty="0" smtClean="0">
                <a:solidFill>
                  <a:schemeClr val="accent3">
                    <a:lumMod val="50000"/>
                  </a:schemeClr>
                </a:solidFill>
                <a:latin typeface="Times New Roman" panose="02020603050405020304" pitchFamily="18" charset="0"/>
                <a:cs typeface="Times New Roman" panose="02020603050405020304" pitchFamily="18" charset="0"/>
              </a:rPr>
              <a:t>в </a:t>
            </a:r>
            <a:r>
              <a:rPr lang="uk-UA" sz="5400" b="1" i="1" dirty="0">
                <a:solidFill>
                  <a:schemeClr val="accent3">
                    <a:lumMod val="50000"/>
                  </a:schemeClr>
                </a:solidFill>
                <a:latin typeface="Times New Roman" panose="02020603050405020304" pitchFamily="18" charset="0"/>
                <a:cs typeface="Times New Roman" panose="02020603050405020304" pitchFamily="18" charset="0"/>
              </a:rPr>
              <a:t>Олешківській територіальній громаді Херсонського </a:t>
            </a:r>
            <a:r>
              <a:rPr lang="uk-UA" sz="5400" b="1" i="1" dirty="0" smtClean="0">
                <a:solidFill>
                  <a:schemeClr val="accent3">
                    <a:lumMod val="50000"/>
                  </a:schemeClr>
                </a:solidFill>
                <a:latin typeface="Times New Roman" panose="02020603050405020304" pitchFamily="18" charset="0"/>
                <a:cs typeface="Times New Roman" panose="02020603050405020304" pitchFamily="18" charset="0"/>
              </a:rPr>
              <a:t>району </a:t>
            </a:r>
            <a:r>
              <a:rPr lang="uk-UA" sz="5400" b="1" i="1" dirty="0">
                <a:solidFill>
                  <a:schemeClr val="accent3">
                    <a:lumMod val="50000"/>
                  </a:schemeClr>
                </a:solidFill>
                <a:latin typeface="Times New Roman" panose="02020603050405020304" pitchFamily="18" charset="0"/>
                <a:cs typeface="Times New Roman" panose="02020603050405020304" pitchFamily="18" charset="0"/>
              </a:rPr>
              <a:t>Херсонської області за результатами соціологічного </a:t>
            </a:r>
            <a:r>
              <a:rPr lang="uk-UA" sz="5400" b="1" i="1" dirty="0" smtClean="0">
                <a:solidFill>
                  <a:schemeClr val="accent3">
                    <a:lumMod val="50000"/>
                  </a:schemeClr>
                </a:solidFill>
                <a:latin typeface="Times New Roman" panose="02020603050405020304" pitchFamily="18" charset="0"/>
                <a:cs typeface="Times New Roman" panose="02020603050405020304" pitchFamily="18" charset="0"/>
              </a:rPr>
              <a:t>дослідження, </a:t>
            </a:r>
            <a:r>
              <a:rPr lang="uk-UA" sz="5400" b="1" i="1" dirty="0">
                <a:solidFill>
                  <a:schemeClr val="accent3">
                    <a:lumMod val="50000"/>
                  </a:schemeClr>
                </a:solidFill>
                <a:latin typeface="Times New Roman" panose="02020603050405020304" pitchFamily="18" charset="0"/>
                <a:cs typeface="Times New Roman" panose="02020603050405020304" pitchFamily="18" charset="0"/>
              </a:rPr>
              <a:t>шляхом опитування та проведення роботи фокус-групи</a:t>
            </a:r>
          </a:p>
          <a:p>
            <a:r>
              <a:rPr lang="uk-UA" sz="6000" b="1" dirty="0">
                <a:solidFill>
                  <a:schemeClr val="accent1">
                    <a:lumMod val="50000"/>
                  </a:schemeClr>
                </a:solidFill>
              </a:rPr>
              <a:t>                   </a:t>
            </a:r>
          </a:p>
          <a:p>
            <a:r>
              <a:rPr lang="uk-UA" sz="6000" b="1" dirty="0">
                <a:solidFill>
                  <a:schemeClr val="accent1">
                    <a:lumMod val="50000"/>
                  </a:schemeClr>
                </a:solidFill>
              </a:rPr>
              <a:t> </a:t>
            </a:r>
            <a:endParaRPr lang="uk-UA" sz="5500" b="1" i="1" dirty="0">
              <a:solidFill>
                <a:schemeClr val="accent3">
                  <a:lumMod val="50000"/>
                </a:schemeClr>
              </a:solidFill>
            </a:endParaRPr>
          </a:p>
        </p:txBody>
      </p:sp>
      <p:pic>
        <p:nvPicPr>
          <p:cNvPr id="2" name="Obraz 1">
            <a:extLst>
              <a:ext uri="{FF2B5EF4-FFF2-40B4-BE49-F238E27FC236}">
                <a16:creationId xmlns="" xmlns:a16="http://schemas.microsoft.com/office/drawing/2014/main" id="{04DF421B-5E2A-76F3-A9A0-45D35D329C57}"/>
              </a:ext>
            </a:extLst>
          </p:cNvPr>
          <p:cNvPicPr>
            <a:picLocks noChangeAspect="1"/>
          </p:cNvPicPr>
          <p:nvPr/>
        </p:nvPicPr>
        <p:blipFill rotWithShape="1">
          <a:blip r:embed="rId3"/>
          <a:srcRect l="18860" t="18118" r="18119" b="46293"/>
          <a:stretch/>
        </p:blipFill>
        <p:spPr>
          <a:xfrm>
            <a:off x="6511131" y="6623050"/>
            <a:ext cx="6858000" cy="3657601"/>
          </a:xfrm>
          <a:prstGeom prst="rect">
            <a:avLst/>
          </a:prstGeom>
        </p:spPr>
      </p:pic>
      <p:sp>
        <p:nvSpPr>
          <p:cNvPr id="3" name="Прямоугольник 2"/>
          <p:cNvSpPr/>
          <p:nvPr/>
        </p:nvSpPr>
        <p:spPr>
          <a:xfrm>
            <a:off x="3310731" y="771525"/>
            <a:ext cx="13258800" cy="923330"/>
          </a:xfrm>
          <a:prstGeom prst="rect">
            <a:avLst/>
          </a:prstGeom>
        </p:spPr>
        <p:txBody>
          <a:bodyPr wrap="square">
            <a:spAutoFit/>
          </a:bodyPr>
          <a:lstStyle/>
          <a:p>
            <a:pPr algn="ctr"/>
            <a:r>
              <a:rPr lang="uk-UA" sz="5400" b="1" dirty="0">
                <a:solidFill>
                  <a:schemeClr val="accent3">
                    <a:lumMod val="50000"/>
                  </a:schemeClr>
                </a:solidFill>
                <a:latin typeface="Times New Roman" pitchFamily="18" charset="0"/>
                <a:cs typeface="Times New Roman" pitchFamily="18" charset="0"/>
              </a:rPr>
              <a:t>ПІДСУМКОВИЙ</a:t>
            </a:r>
            <a:r>
              <a:rPr lang="uk-UA" sz="5400" b="1" dirty="0">
                <a:solidFill>
                  <a:schemeClr val="accent3">
                    <a:lumMod val="50000"/>
                  </a:schemeClr>
                </a:solidFill>
              </a:rPr>
              <a:t> </a:t>
            </a:r>
            <a:r>
              <a:rPr lang="uk-UA" sz="5400" b="1" dirty="0">
                <a:solidFill>
                  <a:schemeClr val="accent3">
                    <a:lumMod val="50000"/>
                  </a:schemeClr>
                </a:solidFill>
                <a:latin typeface="Times New Roman" pitchFamily="18" charset="0"/>
                <a:cs typeface="Times New Roman" pitchFamily="18" charset="0"/>
              </a:rPr>
              <a:t>ДОКУМЕНТ</a:t>
            </a:r>
            <a:endParaRPr lang="ru-RU" sz="5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2931" y="1381125"/>
            <a:ext cx="16687800" cy="7940635"/>
          </a:xfrm>
          <a:prstGeom prst="rect">
            <a:avLst/>
          </a:prstGeom>
        </p:spPr>
        <p:txBody>
          <a:bodyPr wrap="square">
            <a:spAutoFit/>
          </a:bodyPr>
          <a:lstStyle/>
          <a:p>
            <a:pPr algn="ctr"/>
            <a:endParaRPr lang="uk-UA" sz="1000" b="1" dirty="0" smtClean="0">
              <a:solidFill>
                <a:schemeClr val="tx2"/>
              </a:solidFill>
              <a:effectLst>
                <a:outerShdw blurRad="38100" dist="38100" dir="2700000" algn="tl">
                  <a:srgbClr val="000000">
                    <a:alpha val="43137"/>
                  </a:srgbClr>
                </a:outerShdw>
              </a:effectLst>
            </a:endParaRPr>
          </a:p>
          <a:p>
            <a:pPr algn="ctr"/>
            <a:r>
              <a:rPr lang="uk-UA" sz="25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Центр </a:t>
            </a:r>
            <a:r>
              <a:rPr lang="uk-UA" sz="25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культурних послуг (ЦКП) </a:t>
            </a:r>
            <a:r>
              <a:rPr lang="uk-UA" sz="2500" b="1" dirty="0" smtClean="0">
                <a:solidFill>
                  <a:schemeClr val="tx2">
                    <a:lumMod val="50000"/>
                  </a:schemeClr>
                </a:solidFill>
                <a:latin typeface="Times New Roman" pitchFamily="18" charset="0"/>
                <a:cs typeface="Times New Roman" pitchFamily="18" charset="0"/>
              </a:rPr>
              <a:t>– це </a:t>
            </a:r>
          </a:p>
          <a:p>
            <a:pPr algn="just"/>
            <a:r>
              <a:rPr lang="uk-UA" sz="2500" b="1" dirty="0" smtClean="0">
                <a:solidFill>
                  <a:schemeClr val="tx2">
                    <a:lumMod val="50000"/>
                  </a:schemeClr>
                </a:solidFill>
                <a:latin typeface="Times New Roman" pitchFamily="18" charset="0"/>
                <a:cs typeface="Times New Roman" pitchFamily="18" charset="0"/>
              </a:rPr>
              <a:t>багатофункціональний </a:t>
            </a:r>
            <a:r>
              <a:rPr lang="uk-UA" sz="2500" b="1" dirty="0">
                <a:solidFill>
                  <a:schemeClr val="tx2">
                    <a:lumMod val="50000"/>
                  </a:schemeClr>
                </a:solidFill>
                <a:latin typeface="Times New Roman" pitchFamily="18" charset="0"/>
                <a:cs typeface="Times New Roman" pitchFamily="18" charset="0"/>
              </a:rPr>
              <a:t>заклад культури, який може в собі поєднувати відразу декілька напрямків культурної діяльності (доступ до книг, аматорське мистецтво, виставки, музейна діяльність, перегляд кінофільмів, мистецька освіта, театральні студії тощо), а також напрямки суміжної діяльності (спорт та рекреація, дрібний бізнес – кав’ярні, аптеки, крамниці, салони краси, кабінет психолога, тощо). </a:t>
            </a:r>
            <a:endParaRPr lang="uk-UA" sz="2500" b="1" dirty="0" smtClean="0">
              <a:solidFill>
                <a:schemeClr val="tx2">
                  <a:lumMod val="50000"/>
                </a:schemeClr>
              </a:solidFill>
              <a:latin typeface="Times New Roman" pitchFamily="18" charset="0"/>
              <a:cs typeface="Times New Roman" pitchFamily="18" charset="0"/>
            </a:endParaRPr>
          </a:p>
          <a:p>
            <a:pPr algn="just"/>
            <a:endParaRPr lang="uk-UA" sz="2500" b="1" dirty="0" smtClean="0">
              <a:solidFill>
                <a:schemeClr val="tx2">
                  <a:lumMod val="50000"/>
                </a:schemeClr>
              </a:solidFill>
              <a:latin typeface="Times New Roman" pitchFamily="18" charset="0"/>
              <a:cs typeface="Times New Roman" pitchFamily="18" charset="0"/>
            </a:endParaRPr>
          </a:p>
          <a:p>
            <a:pPr algn="ctr"/>
            <a:r>
              <a:rPr lang="uk-UA" sz="25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Центр </a:t>
            </a:r>
            <a:r>
              <a:rPr lang="uk-UA" sz="25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культурних послуг</a:t>
            </a:r>
            <a:r>
              <a:rPr lang="uk-UA" sz="2500" b="1" dirty="0">
                <a:solidFill>
                  <a:schemeClr val="tx2"/>
                </a:solidFill>
                <a:latin typeface="Times New Roman" pitchFamily="18" charset="0"/>
                <a:cs typeface="Times New Roman" pitchFamily="18" charset="0"/>
              </a:rPr>
              <a:t> </a:t>
            </a:r>
            <a:r>
              <a:rPr lang="uk-UA" sz="2500" b="1" dirty="0">
                <a:solidFill>
                  <a:schemeClr val="tx2">
                    <a:lumMod val="50000"/>
                  </a:schemeClr>
                </a:solidFill>
                <a:latin typeface="Times New Roman" pitchFamily="18" charset="0"/>
                <a:cs typeface="Times New Roman" pitchFamily="18" charset="0"/>
              </a:rPr>
              <a:t>– це: </a:t>
            </a:r>
          </a:p>
          <a:p>
            <a:pPr algn="just"/>
            <a:r>
              <a:rPr lang="uk-UA" sz="2500" b="1" dirty="0" smtClean="0">
                <a:solidFill>
                  <a:schemeClr val="tx2">
                    <a:lumMod val="50000"/>
                  </a:schemeClr>
                </a:solidFill>
                <a:latin typeface="Times New Roman" pitchFamily="18" charset="0"/>
                <a:cs typeface="Times New Roman" pitchFamily="18" charset="0"/>
              </a:rPr>
              <a:t>- сучасна </a:t>
            </a:r>
            <a:r>
              <a:rPr lang="uk-UA" sz="2500" b="1" dirty="0">
                <a:solidFill>
                  <a:schemeClr val="tx2">
                    <a:lumMod val="50000"/>
                  </a:schemeClr>
                </a:solidFill>
                <a:latin typeface="Times New Roman" pitchFamily="18" charset="0"/>
                <a:cs typeface="Times New Roman" pitchFamily="18" charset="0"/>
              </a:rPr>
              <a:t>архітектура та дизайн </a:t>
            </a:r>
            <a:r>
              <a:rPr lang="uk-UA" sz="2500" b="1" dirty="0" smtClean="0">
                <a:solidFill>
                  <a:schemeClr val="tx2">
                    <a:lumMod val="50000"/>
                  </a:schemeClr>
                </a:solidFill>
                <a:latin typeface="Times New Roman" pitchFamily="18" charset="0"/>
                <a:cs typeface="Times New Roman" pitchFamily="18" charset="0"/>
              </a:rPr>
              <a:t>інтер’єру;</a:t>
            </a:r>
            <a:endParaRPr lang="uk-UA" sz="2500" b="1" dirty="0">
              <a:solidFill>
                <a:schemeClr val="tx2">
                  <a:lumMod val="50000"/>
                </a:schemeClr>
              </a:solidFill>
              <a:latin typeface="Times New Roman" pitchFamily="18" charset="0"/>
              <a:cs typeface="Times New Roman" pitchFamily="18" charset="0"/>
            </a:endParaRPr>
          </a:p>
          <a:p>
            <a:pPr algn="just"/>
            <a:r>
              <a:rPr lang="uk-UA" sz="2500" b="1" dirty="0" smtClean="0">
                <a:solidFill>
                  <a:schemeClr val="tx2">
                    <a:lumMod val="50000"/>
                  </a:schemeClr>
                </a:solidFill>
                <a:latin typeface="Times New Roman" pitchFamily="18" charset="0"/>
                <a:cs typeface="Times New Roman" pitchFamily="18" charset="0"/>
              </a:rPr>
              <a:t>- ввічливий </a:t>
            </a:r>
            <a:r>
              <a:rPr lang="uk-UA" sz="2500" b="1" dirty="0">
                <a:solidFill>
                  <a:schemeClr val="tx2">
                    <a:lumMod val="50000"/>
                  </a:schemeClr>
                </a:solidFill>
                <a:latin typeface="Times New Roman" pitchFamily="18" charset="0"/>
                <a:cs typeface="Times New Roman" pitchFamily="18" charset="0"/>
              </a:rPr>
              <a:t>та кваліфікований </a:t>
            </a:r>
            <a:r>
              <a:rPr lang="uk-UA" sz="2500" b="1" dirty="0" smtClean="0">
                <a:solidFill>
                  <a:schemeClr val="tx2">
                    <a:lumMod val="50000"/>
                  </a:schemeClr>
                </a:solidFill>
                <a:latin typeface="Times New Roman" pitchFamily="18" charset="0"/>
                <a:cs typeface="Times New Roman" pitchFamily="18" charset="0"/>
              </a:rPr>
              <a:t>персонал;</a:t>
            </a:r>
            <a:endParaRPr lang="uk-UA" sz="2500" b="1" dirty="0">
              <a:solidFill>
                <a:schemeClr val="tx2">
                  <a:lumMod val="50000"/>
                </a:schemeClr>
              </a:solidFill>
              <a:latin typeface="Times New Roman" pitchFamily="18" charset="0"/>
              <a:cs typeface="Times New Roman" pitchFamily="18" charset="0"/>
            </a:endParaRPr>
          </a:p>
          <a:p>
            <a:pPr algn="just"/>
            <a:r>
              <a:rPr lang="uk-UA" sz="2500" b="1" dirty="0" smtClean="0">
                <a:solidFill>
                  <a:schemeClr val="tx2">
                    <a:lumMod val="50000"/>
                  </a:schemeClr>
                </a:solidFill>
                <a:latin typeface="Times New Roman" pitchFamily="18" charset="0"/>
                <a:cs typeface="Times New Roman" pitchFamily="18" charset="0"/>
              </a:rPr>
              <a:t>- </a:t>
            </a:r>
            <a:r>
              <a:rPr lang="uk-UA" sz="2500" b="1" dirty="0" err="1" smtClean="0">
                <a:solidFill>
                  <a:schemeClr val="tx2">
                    <a:lumMod val="50000"/>
                  </a:schemeClr>
                </a:solidFill>
                <a:latin typeface="Times New Roman" pitchFamily="18" charset="0"/>
                <a:cs typeface="Times New Roman" pitchFamily="18" charset="0"/>
              </a:rPr>
              <a:t>безбар’єрний</a:t>
            </a:r>
            <a:r>
              <a:rPr lang="uk-UA" sz="2500" b="1" dirty="0" smtClean="0">
                <a:solidFill>
                  <a:schemeClr val="tx2">
                    <a:lumMod val="50000"/>
                  </a:schemeClr>
                </a:solidFill>
                <a:latin typeface="Times New Roman" pitchFamily="18" charset="0"/>
                <a:cs typeface="Times New Roman" pitchFamily="18" charset="0"/>
              </a:rPr>
              <a:t> </a:t>
            </a:r>
            <a:r>
              <a:rPr lang="uk-UA" sz="2500" b="1" dirty="0">
                <a:solidFill>
                  <a:schemeClr val="tx2">
                    <a:lumMod val="50000"/>
                  </a:schemeClr>
                </a:solidFill>
                <a:latin typeface="Times New Roman" pitchFamily="18" charset="0"/>
                <a:cs typeface="Times New Roman" pitchFamily="18" charset="0"/>
              </a:rPr>
              <a:t>простір та </a:t>
            </a:r>
            <a:r>
              <a:rPr lang="uk-UA" sz="2500" b="1" dirty="0" smtClean="0">
                <a:solidFill>
                  <a:schemeClr val="tx2">
                    <a:lumMod val="50000"/>
                  </a:schemeClr>
                </a:solidFill>
                <a:latin typeface="Times New Roman" pitchFamily="18" charset="0"/>
                <a:cs typeface="Times New Roman" pitchFamily="18" charset="0"/>
              </a:rPr>
              <a:t>послуги;</a:t>
            </a:r>
            <a:endParaRPr lang="uk-UA" sz="2500" b="1" dirty="0">
              <a:solidFill>
                <a:schemeClr val="tx2">
                  <a:lumMod val="50000"/>
                </a:schemeClr>
              </a:solidFill>
              <a:latin typeface="Times New Roman" pitchFamily="18" charset="0"/>
              <a:cs typeface="Times New Roman" pitchFamily="18" charset="0"/>
            </a:endParaRPr>
          </a:p>
          <a:p>
            <a:pPr algn="just"/>
            <a:r>
              <a:rPr lang="uk-UA" sz="2500" b="1" dirty="0" smtClean="0">
                <a:solidFill>
                  <a:schemeClr val="tx2">
                    <a:lumMod val="50000"/>
                  </a:schemeClr>
                </a:solidFill>
                <a:latin typeface="Times New Roman" pitchFamily="18" charset="0"/>
                <a:cs typeface="Times New Roman" pitchFamily="18" charset="0"/>
              </a:rPr>
              <a:t>- зручні </a:t>
            </a:r>
            <a:r>
              <a:rPr lang="uk-UA" sz="2500" b="1" dirty="0">
                <a:solidFill>
                  <a:schemeClr val="tx2">
                    <a:lumMod val="50000"/>
                  </a:schemeClr>
                </a:solidFill>
                <a:latin typeface="Times New Roman" pitchFamily="18" charset="0"/>
                <a:cs typeface="Times New Roman" pitchFamily="18" charset="0"/>
              </a:rPr>
              <a:t>місце розташування та години </a:t>
            </a:r>
            <a:r>
              <a:rPr lang="uk-UA" sz="2500" b="1" dirty="0" smtClean="0">
                <a:solidFill>
                  <a:schemeClr val="tx2">
                    <a:lumMod val="50000"/>
                  </a:schemeClr>
                </a:solidFill>
                <a:latin typeface="Times New Roman" pitchFamily="18" charset="0"/>
                <a:cs typeface="Times New Roman" pitchFamily="18" charset="0"/>
              </a:rPr>
              <a:t>роботи;</a:t>
            </a:r>
            <a:endParaRPr lang="uk-UA" sz="2500" b="1" dirty="0">
              <a:solidFill>
                <a:schemeClr val="tx2">
                  <a:lumMod val="50000"/>
                </a:schemeClr>
              </a:solidFill>
              <a:latin typeface="Times New Roman" pitchFamily="18" charset="0"/>
              <a:cs typeface="Times New Roman" pitchFamily="18" charset="0"/>
            </a:endParaRPr>
          </a:p>
          <a:p>
            <a:pPr algn="just"/>
            <a:r>
              <a:rPr lang="uk-UA" sz="2500" b="1" dirty="0" smtClean="0">
                <a:solidFill>
                  <a:schemeClr val="tx2">
                    <a:lumMod val="50000"/>
                  </a:schemeClr>
                </a:solidFill>
                <a:latin typeface="Times New Roman" pitchFamily="18" charset="0"/>
                <a:cs typeface="Times New Roman" pitchFamily="18" charset="0"/>
              </a:rPr>
              <a:t>- багатофункціональне середовище;</a:t>
            </a:r>
            <a:endParaRPr lang="uk-UA" sz="2500" b="1" dirty="0">
              <a:solidFill>
                <a:schemeClr val="tx2">
                  <a:lumMod val="50000"/>
                </a:schemeClr>
              </a:solidFill>
              <a:latin typeface="Times New Roman" pitchFamily="18" charset="0"/>
              <a:cs typeface="Times New Roman" pitchFamily="18" charset="0"/>
            </a:endParaRPr>
          </a:p>
          <a:p>
            <a:pPr algn="just"/>
            <a:r>
              <a:rPr lang="uk-UA" sz="2500" b="1" dirty="0" smtClean="0">
                <a:solidFill>
                  <a:schemeClr val="tx2">
                    <a:lumMod val="50000"/>
                  </a:schemeClr>
                </a:solidFill>
                <a:latin typeface="Times New Roman" pitchFamily="18" charset="0"/>
                <a:cs typeface="Times New Roman" pitchFamily="18" charset="0"/>
              </a:rPr>
              <a:t>- послуги</a:t>
            </a:r>
            <a:r>
              <a:rPr lang="uk-UA" sz="2500" b="1" dirty="0">
                <a:solidFill>
                  <a:schemeClr val="tx2">
                    <a:lumMod val="50000"/>
                  </a:schemeClr>
                </a:solidFill>
                <a:latin typeface="Times New Roman" pitchFamily="18" charset="0"/>
                <a:cs typeface="Times New Roman" pitchFamily="18" charset="0"/>
              </a:rPr>
              <a:t>, які легко </a:t>
            </a:r>
            <a:r>
              <a:rPr lang="uk-UA" sz="2500" b="1" dirty="0" smtClean="0">
                <a:solidFill>
                  <a:schemeClr val="tx2">
                    <a:lumMod val="50000"/>
                  </a:schemeClr>
                </a:solidFill>
                <a:latin typeface="Times New Roman" pitchFamily="18" charset="0"/>
                <a:cs typeface="Times New Roman" pitchFamily="18" charset="0"/>
              </a:rPr>
              <a:t>корегуються, </a:t>
            </a:r>
            <a:r>
              <a:rPr lang="uk-UA" sz="2500" b="1" dirty="0">
                <a:solidFill>
                  <a:schemeClr val="tx2">
                    <a:lumMod val="50000"/>
                  </a:schemeClr>
                </a:solidFill>
                <a:latin typeface="Times New Roman" pitchFamily="18" charset="0"/>
                <a:cs typeface="Times New Roman" pitchFamily="18" charset="0"/>
              </a:rPr>
              <a:t>відповідно до потреб </a:t>
            </a:r>
            <a:r>
              <a:rPr lang="uk-UA" sz="2500" b="1" dirty="0" smtClean="0">
                <a:solidFill>
                  <a:schemeClr val="tx2">
                    <a:lumMod val="50000"/>
                  </a:schemeClr>
                </a:solidFill>
                <a:latin typeface="Times New Roman" pitchFamily="18" charset="0"/>
                <a:cs typeface="Times New Roman" pitchFamily="18" charset="0"/>
              </a:rPr>
              <a:t>жителів. </a:t>
            </a:r>
          </a:p>
          <a:p>
            <a:pPr marL="457200" indent="-457200" algn="just">
              <a:buFontTx/>
              <a:buChar char="-"/>
            </a:pPr>
            <a:endParaRPr lang="uk-UA" sz="2500" b="1" dirty="0">
              <a:solidFill>
                <a:schemeClr val="tx2">
                  <a:lumMod val="50000"/>
                </a:schemeClr>
              </a:solidFill>
              <a:latin typeface="Times New Roman" pitchFamily="18" charset="0"/>
              <a:cs typeface="Times New Roman" pitchFamily="18" charset="0"/>
            </a:endParaRPr>
          </a:p>
          <a:p>
            <a:pPr algn="ctr"/>
            <a:r>
              <a:rPr lang="uk-UA" sz="25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Центр культурних послуг</a:t>
            </a:r>
            <a:r>
              <a:rPr lang="uk-UA" sz="2500" b="1" dirty="0">
                <a:solidFill>
                  <a:schemeClr val="tx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uk-UA" sz="2500" b="1" dirty="0">
                <a:solidFill>
                  <a:schemeClr val="tx2">
                    <a:lumMod val="50000"/>
                  </a:schemeClr>
                </a:solidFill>
                <a:latin typeface="Times New Roman" pitchFamily="18" charset="0"/>
                <a:cs typeface="Times New Roman" pitchFamily="18" charset="0"/>
              </a:rPr>
              <a:t>– </a:t>
            </a:r>
            <a:r>
              <a:rPr lang="uk-UA" sz="2500" b="1" dirty="0" smtClean="0">
                <a:solidFill>
                  <a:schemeClr val="tx2">
                    <a:lumMod val="50000"/>
                  </a:schemeClr>
                </a:solidFill>
                <a:latin typeface="Times New Roman" pitchFamily="18" charset="0"/>
                <a:cs typeface="Times New Roman" pitchFamily="18" charset="0"/>
              </a:rPr>
              <a:t>це </a:t>
            </a:r>
          </a:p>
          <a:p>
            <a:pPr algn="just"/>
            <a:r>
              <a:rPr lang="uk-UA" sz="2500" b="1" dirty="0" smtClean="0">
                <a:solidFill>
                  <a:schemeClr val="tx2">
                    <a:lumMod val="50000"/>
                  </a:schemeClr>
                </a:solidFill>
                <a:latin typeface="Times New Roman" pitchFamily="18" charset="0"/>
                <a:cs typeface="Times New Roman" pitchFamily="18" charset="0"/>
              </a:rPr>
              <a:t>осередок формування згуртованості жителів громади через культуру і </a:t>
            </a:r>
            <a:r>
              <a:rPr lang="uk-UA" sz="2500" b="1" dirty="0" err="1" smtClean="0">
                <a:solidFill>
                  <a:schemeClr val="tx2">
                    <a:lumMod val="50000"/>
                  </a:schemeClr>
                </a:solidFill>
                <a:latin typeface="Times New Roman" pitchFamily="18" charset="0"/>
                <a:cs typeface="Times New Roman" pitchFamily="18" charset="0"/>
              </a:rPr>
              <a:t>спільнодію</a:t>
            </a:r>
            <a:r>
              <a:rPr lang="uk-UA" sz="2500" b="1" dirty="0" smtClean="0">
                <a:solidFill>
                  <a:schemeClr val="tx2">
                    <a:lumMod val="50000"/>
                  </a:schemeClr>
                </a:solidFill>
                <a:latin typeface="Times New Roman" pitchFamily="18" charset="0"/>
                <a:cs typeface="Times New Roman" pitchFamily="18" charset="0"/>
              </a:rPr>
              <a:t>, місце перезавантаження свідомості й натхнення, турботи про людей, соціалізації, розвитку локальної та збереження національної ідентичності з урахуванням сучасних світових тенденцій, це магніт для молоді та бізнесу, каталізатор економічного розвитку через креативні індустрії, туризм та інфраструктуру гостинності; його робота є сталою, інноваційною та відповідає стратегії розвитку громади з урахуванням культурної унікальності.</a:t>
            </a:r>
            <a:endParaRPr lang="uk-UA" sz="2500" b="1" dirty="0">
              <a:solidFill>
                <a:schemeClr val="tx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039387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9931" y="466725"/>
            <a:ext cx="17830800" cy="1782233"/>
          </a:xfrm>
        </p:spPr>
        <p:txBody>
          <a:bodyPr>
            <a:noAutofit/>
          </a:bodyPr>
          <a:lstStyle/>
          <a:p>
            <a:pPr lvl="0" algn="just"/>
            <a:r>
              <a:rPr lang="uk-UA" sz="3000" dirty="0">
                <a:solidFill>
                  <a:srgbClr val="003300"/>
                </a:solidFill>
              </a:rPr>
              <a:t>	</a:t>
            </a:r>
            <a:r>
              <a:rPr lang="uk-UA" sz="3000" dirty="0" smtClean="0">
                <a:solidFill>
                  <a:srgbClr val="003300"/>
                </a:solidFill>
              </a:rPr>
              <a:t/>
            </a:r>
            <a:br>
              <a:rPr lang="uk-UA" sz="3000" dirty="0" smtClean="0">
                <a:solidFill>
                  <a:srgbClr val="003300"/>
                </a:solidFill>
              </a:rPr>
            </a:br>
            <a:r>
              <a:rPr lang="uk-UA" sz="3000" dirty="0">
                <a:solidFill>
                  <a:srgbClr val="003300"/>
                </a:solidFill>
              </a:rPr>
              <a:t>	</a:t>
            </a:r>
            <a:r>
              <a:rPr lang="uk-UA" sz="3000" dirty="0" smtClean="0">
                <a:solidFill>
                  <a:srgbClr val="003300"/>
                </a:solidFill>
              </a:rPr>
              <a:t/>
            </a:r>
            <a:br>
              <a:rPr lang="uk-UA" sz="3000" dirty="0" smtClean="0">
                <a:solidFill>
                  <a:srgbClr val="003300"/>
                </a:solidFill>
              </a:rPr>
            </a:br>
            <a:r>
              <a:rPr lang="uk-UA" sz="800" dirty="0" smtClean="0">
                <a:solidFill>
                  <a:srgbClr val="003300"/>
                </a:solidFill>
              </a:rPr>
              <a:t/>
            </a:r>
            <a:br>
              <a:rPr lang="uk-UA" sz="800" dirty="0" smtClean="0">
                <a:solidFill>
                  <a:srgbClr val="003300"/>
                </a:solidFill>
              </a:rPr>
            </a:br>
            <a:r>
              <a:rPr lang="uk-UA" sz="3000" dirty="0">
                <a:solidFill>
                  <a:srgbClr val="003300"/>
                </a:solidFill>
              </a:rPr>
              <a:t/>
            </a:r>
            <a:br>
              <a:rPr lang="uk-UA" sz="3000" dirty="0">
                <a:solidFill>
                  <a:srgbClr val="003300"/>
                </a:solidFill>
              </a:rPr>
            </a:br>
            <a:r>
              <a:rPr lang="uk-UA" sz="3000" dirty="0" smtClean="0">
                <a:solidFill>
                  <a:srgbClr val="003300"/>
                </a:solidFill>
              </a:rPr>
              <a:t>         </a:t>
            </a:r>
            <a:r>
              <a:rPr lang="uk-UA" sz="3500" b="1" dirty="0" smtClean="0">
                <a:solidFill>
                  <a:schemeClr val="tx2">
                    <a:lumMod val="50000"/>
                  </a:schemeClr>
                </a:solidFill>
                <a:latin typeface="Times New Roman" pitchFamily="18" charset="0"/>
                <a:cs typeface="Times New Roman" pitchFamily="18" charset="0"/>
              </a:rPr>
              <a:t>Центр </a:t>
            </a:r>
            <a:r>
              <a:rPr lang="uk-UA" sz="3500" b="1" dirty="0">
                <a:solidFill>
                  <a:schemeClr val="tx2">
                    <a:lumMod val="50000"/>
                  </a:schemeClr>
                </a:solidFill>
                <a:latin typeface="Times New Roman" pitchFamily="18" charset="0"/>
                <a:cs typeface="Times New Roman" pitchFamily="18" charset="0"/>
              </a:rPr>
              <a:t>культурних послуг </a:t>
            </a:r>
            <a:r>
              <a:rPr lang="uk-UA" sz="3500" b="1" dirty="0" smtClean="0">
                <a:solidFill>
                  <a:schemeClr val="tx2">
                    <a:lumMod val="50000"/>
                  </a:schemeClr>
                </a:solidFill>
                <a:latin typeface="Times New Roman" pitchFamily="18" charset="0"/>
                <a:cs typeface="Times New Roman" pitchFamily="18" charset="0"/>
              </a:rPr>
              <a:t>не </a:t>
            </a:r>
            <a:r>
              <a:rPr lang="uk-UA" sz="3500" b="1" dirty="0">
                <a:solidFill>
                  <a:schemeClr val="tx2">
                    <a:lumMod val="50000"/>
                  </a:schemeClr>
                </a:solidFill>
                <a:latin typeface="Times New Roman" pitchFamily="18" charset="0"/>
                <a:cs typeface="Times New Roman" pitchFamily="18" charset="0"/>
              </a:rPr>
              <a:t>є класичним закладом культури в </a:t>
            </a:r>
            <a:r>
              <a:rPr lang="en-US" sz="3500" b="1" dirty="0" smtClean="0">
                <a:solidFill>
                  <a:schemeClr val="tx2">
                    <a:lumMod val="50000"/>
                  </a:schemeClr>
                </a:solidFill>
                <a:latin typeface="Times New Roman" pitchFamily="18" charset="0"/>
                <a:cs typeface="Times New Roman" pitchFamily="18" charset="0"/>
              </a:rPr>
              <a:t/>
            </a:r>
            <a:br>
              <a:rPr lang="en-US"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широкому </a:t>
            </a:r>
            <a:r>
              <a:rPr lang="uk-UA" sz="3500" b="1" dirty="0">
                <a:solidFill>
                  <a:schemeClr val="tx2">
                    <a:lumMod val="50000"/>
                  </a:schemeClr>
                </a:solidFill>
                <a:latin typeface="Times New Roman" pitchFamily="18" charset="0"/>
                <a:cs typeface="Times New Roman" pitchFamily="18" charset="0"/>
              </a:rPr>
              <a:t>розумінні, оскільки цей тип багатофункціонального </a:t>
            </a:r>
            <a:r>
              <a:rPr lang="en-US" sz="3500" b="1" dirty="0">
                <a:solidFill>
                  <a:schemeClr val="tx2">
                    <a:lumMod val="50000"/>
                  </a:schemeClr>
                </a:solidFill>
                <a:latin typeface="Times New Roman" pitchFamily="18" charset="0"/>
                <a:cs typeface="Times New Roman" pitchFamily="18" charset="0"/>
              </a:rPr>
              <a:t/>
            </a:r>
            <a:br>
              <a:rPr lang="en-US" sz="3500" b="1" dirty="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закладу </a:t>
            </a:r>
            <a:r>
              <a:rPr lang="uk-UA" sz="3500" b="1" dirty="0">
                <a:solidFill>
                  <a:schemeClr val="tx2">
                    <a:lumMod val="50000"/>
                  </a:schemeClr>
                </a:solidFill>
                <a:latin typeface="Times New Roman" pitchFamily="18" charset="0"/>
                <a:cs typeface="Times New Roman" pitchFamily="18" charset="0"/>
              </a:rPr>
              <a:t>дозволяє поєднувати в собі не лише культурну компоненту, а </a:t>
            </a:r>
            <a:r>
              <a:rPr lang="uk-UA" sz="3500" b="1" dirty="0" smtClean="0">
                <a:solidFill>
                  <a:schemeClr val="tx2">
                    <a:lumMod val="50000"/>
                  </a:schemeClr>
                </a:solidFill>
                <a:latin typeface="Times New Roman" pitchFamily="18" charset="0"/>
                <a:cs typeface="Times New Roman" pitchFamily="18" charset="0"/>
              </a:rPr>
              <a:t/>
            </a:r>
            <a:br>
              <a:rPr lang="uk-UA"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й </a:t>
            </a:r>
            <a:r>
              <a:rPr lang="uk-UA" sz="3500" b="1" dirty="0">
                <a:solidFill>
                  <a:schemeClr val="tx2">
                    <a:lumMod val="50000"/>
                  </a:schemeClr>
                </a:solidFill>
                <a:latin typeface="Times New Roman" pitchFamily="18" charset="0"/>
                <a:cs typeface="Times New Roman" pitchFamily="18" charset="0"/>
              </a:rPr>
              <a:t>інші </a:t>
            </a:r>
            <a:r>
              <a:rPr lang="uk-UA" sz="3500" b="1" dirty="0" smtClean="0">
                <a:solidFill>
                  <a:schemeClr val="tx2">
                    <a:lumMod val="50000"/>
                  </a:schemeClr>
                </a:solidFill>
                <a:latin typeface="Times New Roman" pitchFamily="18" charset="0"/>
                <a:cs typeface="Times New Roman" pitchFamily="18" charset="0"/>
              </a:rPr>
              <a:t>напрями сфери </a:t>
            </a:r>
            <a:r>
              <a:rPr lang="uk-UA" sz="3500" b="1" dirty="0">
                <a:solidFill>
                  <a:schemeClr val="tx2">
                    <a:lumMod val="50000"/>
                  </a:schemeClr>
                </a:solidFill>
                <a:latin typeface="Times New Roman" pitchFamily="18" charset="0"/>
                <a:cs typeface="Times New Roman" pitchFamily="18" charset="0"/>
              </a:rPr>
              <a:t>гуманітарної політики та дрібний бізнес. </a:t>
            </a:r>
            <a:r>
              <a:rPr lang="uk-UA" sz="3500" b="1" dirty="0" smtClean="0">
                <a:solidFill>
                  <a:schemeClr val="tx2">
                    <a:lumMod val="50000"/>
                  </a:schemeClr>
                </a:solidFill>
                <a:latin typeface="Times New Roman" pitchFamily="18" charset="0"/>
                <a:cs typeface="Times New Roman" pitchFamily="18" charset="0"/>
              </a:rPr>
              <a:t/>
            </a:r>
            <a:br>
              <a:rPr lang="uk-UA"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Змістовно ЦКП </a:t>
            </a:r>
            <a:r>
              <a:rPr lang="uk-UA" sz="3500" b="1" dirty="0">
                <a:solidFill>
                  <a:schemeClr val="tx2">
                    <a:lumMod val="50000"/>
                  </a:schemeClr>
                </a:solidFill>
                <a:latin typeface="Times New Roman" pitchFamily="18" charset="0"/>
                <a:cs typeface="Times New Roman" pitchFamily="18" charset="0"/>
              </a:rPr>
              <a:t>як </a:t>
            </a:r>
            <a:r>
              <a:rPr lang="uk-UA" sz="3500" b="1" dirty="0" err="1">
                <a:solidFill>
                  <a:schemeClr val="tx2">
                    <a:lumMod val="50000"/>
                  </a:schemeClr>
                </a:solidFill>
                <a:latin typeface="Times New Roman" pitchFamily="18" charset="0"/>
                <a:cs typeface="Times New Roman" pitchFamily="18" charset="0"/>
              </a:rPr>
              <a:t>пазл</a:t>
            </a:r>
            <a:r>
              <a:rPr lang="uk-UA" sz="3500" b="1" dirty="0">
                <a:solidFill>
                  <a:schemeClr val="tx2">
                    <a:lumMod val="50000"/>
                  </a:schemeClr>
                </a:solidFill>
                <a:latin typeface="Times New Roman" pitchFamily="18" charset="0"/>
                <a:cs typeface="Times New Roman" pitchFamily="18" charset="0"/>
              </a:rPr>
              <a:t> (конструктор), де цілісна «картинка» чи структура </a:t>
            </a:r>
            <a:r>
              <a:rPr lang="en-US" sz="3500" b="1" dirty="0" smtClean="0">
                <a:solidFill>
                  <a:schemeClr val="tx2">
                    <a:lumMod val="50000"/>
                  </a:schemeClr>
                </a:solidFill>
                <a:latin typeface="Times New Roman" pitchFamily="18" charset="0"/>
                <a:cs typeface="Times New Roman" pitchFamily="18" charset="0"/>
              </a:rPr>
              <a:t/>
            </a:r>
            <a:br>
              <a:rPr lang="en-US"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складається шляхом </a:t>
            </a:r>
            <a:r>
              <a:rPr lang="uk-UA" sz="3500" b="1" dirty="0">
                <a:solidFill>
                  <a:schemeClr val="tx2">
                    <a:lumMod val="50000"/>
                  </a:schemeClr>
                </a:solidFill>
                <a:latin typeface="Times New Roman" pitchFamily="18" charset="0"/>
                <a:cs typeface="Times New Roman" pitchFamily="18" charset="0"/>
              </a:rPr>
              <a:t>комбінування різних варіантів змістовних </a:t>
            </a:r>
            <a:r>
              <a:rPr lang="en-US" sz="3500" b="1" dirty="0" smtClean="0">
                <a:solidFill>
                  <a:schemeClr val="tx2">
                    <a:lumMod val="50000"/>
                  </a:schemeClr>
                </a:solidFill>
                <a:latin typeface="Times New Roman" pitchFamily="18" charset="0"/>
                <a:cs typeface="Times New Roman" pitchFamily="18" charset="0"/>
              </a:rPr>
              <a:t/>
            </a:r>
            <a:br>
              <a:rPr lang="en-US"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модулів відповідно до </a:t>
            </a:r>
            <a:r>
              <a:rPr lang="uk-UA" sz="3500" b="1" dirty="0">
                <a:solidFill>
                  <a:schemeClr val="tx2">
                    <a:lumMod val="50000"/>
                  </a:schemeClr>
                </a:solidFill>
                <a:latin typeface="Times New Roman" pitchFamily="18" charset="0"/>
                <a:cs typeface="Times New Roman" pitchFamily="18" charset="0"/>
              </a:rPr>
              <a:t>потреб і запитів жителів громади</a:t>
            </a:r>
            <a:r>
              <a:rPr lang="uk-UA" sz="3500" b="1" dirty="0" smtClean="0">
                <a:solidFill>
                  <a:schemeClr val="tx2">
                    <a:lumMod val="50000"/>
                  </a:schemeClr>
                </a:solidFill>
                <a:latin typeface="Times New Roman" pitchFamily="18" charset="0"/>
                <a:cs typeface="Times New Roman" pitchFamily="18" charset="0"/>
              </a:rPr>
              <a:t>.</a:t>
            </a:r>
            <a:br>
              <a:rPr lang="uk-UA" sz="3500" b="1" dirty="0" smtClean="0">
                <a:solidFill>
                  <a:schemeClr val="tx2">
                    <a:lumMod val="50000"/>
                  </a:schemeClr>
                </a:solidFill>
                <a:latin typeface="Times New Roman" pitchFamily="18" charset="0"/>
                <a:cs typeface="Times New Roman" pitchFamily="18" charset="0"/>
              </a:rPr>
            </a:br>
            <a:r>
              <a:rPr lang="uk-UA" sz="3500" b="1" dirty="0">
                <a:solidFill>
                  <a:schemeClr val="tx2">
                    <a:lumMod val="50000"/>
                  </a:schemeClr>
                </a:solidFill>
                <a:latin typeface="Times New Roman" pitchFamily="18" charset="0"/>
                <a:cs typeface="Times New Roman" pitchFamily="18" charset="0"/>
              </a:rPr>
              <a:t/>
            </a:r>
            <a:br>
              <a:rPr lang="uk-UA" sz="3500" b="1" dirty="0">
                <a:solidFill>
                  <a:schemeClr val="tx2">
                    <a:lumMod val="50000"/>
                  </a:schemeClr>
                </a:solidFill>
                <a:latin typeface="Times New Roman" pitchFamily="18" charset="0"/>
                <a:cs typeface="Times New Roman" pitchFamily="18" charset="0"/>
              </a:rPr>
            </a:br>
            <a:r>
              <a:rPr lang="uk-UA" sz="3500" b="1" dirty="0">
                <a:solidFill>
                  <a:schemeClr val="tx2">
                    <a:lumMod val="50000"/>
                  </a:schemeClr>
                </a:solidFill>
                <a:latin typeface="Times New Roman" pitchFamily="18" charset="0"/>
                <a:cs typeface="Times New Roman" pitchFamily="18" charset="0"/>
              </a:rPr>
              <a:t>	ЦКП – це </a:t>
            </a:r>
            <a:r>
              <a:rPr lang="uk-UA" sz="3500" b="1" dirty="0" smtClean="0">
                <a:solidFill>
                  <a:schemeClr val="tx2">
                    <a:lumMod val="50000"/>
                  </a:schemeClr>
                </a:solidFill>
                <a:latin typeface="Times New Roman" pitchFamily="18" charset="0"/>
                <a:cs typeface="Times New Roman" pitchFamily="18" charset="0"/>
              </a:rPr>
              <a:t>місце</a:t>
            </a:r>
            <a:r>
              <a:rPr lang="uk-UA" sz="3500" b="1" dirty="0">
                <a:solidFill>
                  <a:schemeClr val="tx2">
                    <a:lumMod val="50000"/>
                  </a:schemeClr>
                </a:solidFill>
                <a:latin typeface="Times New Roman" pitchFamily="18" charset="0"/>
                <a:cs typeface="Times New Roman" pitchFamily="18" charset="0"/>
              </a:rPr>
              <a:t>, де можна як мінімум отримати безкоштовний доступ </a:t>
            </a:r>
            <a:r>
              <a:rPr lang="uk-UA" sz="3500" b="1" dirty="0" smtClean="0">
                <a:solidFill>
                  <a:schemeClr val="tx2">
                    <a:lumMod val="50000"/>
                  </a:schemeClr>
                </a:solidFill>
                <a:latin typeface="Times New Roman" pitchFamily="18" charset="0"/>
                <a:cs typeface="Times New Roman" pitchFamily="18" charset="0"/>
              </a:rPr>
              <a:t/>
            </a:r>
            <a:br>
              <a:rPr lang="uk-UA"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до </a:t>
            </a:r>
            <a:r>
              <a:rPr lang="uk-UA" sz="3500" b="1" dirty="0">
                <a:solidFill>
                  <a:schemeClr val="tx2">
                    <a:lumMod val="50000"/>
                  </a:schemeClr>
                </a:solidFill>
                <a:latin typeface="Times New Roman" pitchFamily="18" charset="0"/>
                <a:cs typeface="Times New Roman" pitchFamily="18" charset="0"/>
              </a:rPr>
              <a:t>Інтернету, «видихнути» – відпочити, залишити під наглядом на </a:t>
            </a:r>
            <a:r>
              <a:rPr lang="uk-UA" sz="3500" b="1" dirty="0" smtClean="0">
                <a:solidFill>
                  <a:schemeClr val="tx2">
                    <a:lumMod val="50000"/>
                  </a:schemeClr>
                </a:solidFill>
                <a:latin typeface="Times New Roman" pitchFamily="18" charset="0"/>
                <a:cs typeface="Times New Roman" pitchFamily="18" charset="0"/>
              </a:rPr>
              <a:t/>
            </a:r>
            <a:br>
              <a:rPr lang="uk-UA"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короткий час </a:t>
            </a:r>
            <a:r>
              <a:rPr lang="uk-UA" sz="3500" b="1" dirty="0">
                <a:solidFill>
                  <a:schemeClr val="tx2">
                    <a:lumMod val="50000"/>
                  </a:schemeClr>
                </a:solidFill>
                <a:latin typeface="Times New Roman" pitchFamily="18" charset="0"/>
                <a:cs typeface="Times New Roman" pitchFamily="18" charset="0"/>
              </a:rPr>
              <a:t>дітей, поспілкуватися з іншими людьми, отримати консультацію, </a:t>
            </a:r>
            <a:r>
              <a:rPr lang="uk-UA" sz="3500" b="1" dirty="0" smtClean="0">
                <a:solidFill>
                  <a:schemeClr val="tx2">
                    <a:lumMod val="50000"/>
                  </a:schemeClr>
                </a:solidFill>
                <a:latin typeface="Times New Roman" pitchFamily="18" charset="0"/>
                <a:cs typeface="Times New Roman" pitchFamily="18" charset="0"/>
              </a:rPr>
              <a:t/>
            </a:r>
            <a:br>
              <a:rPr lang="uk-UA"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а </a:t>
            </a:r>
            <a:r>
              <a:rPr lang="uk-UA" sz="3500" b="1" dirty="0">
                <a:solidFill>
                  <a:schemeClr val="tx2">
                    <a:lumMod val="50000"/>
                  </a:schemeClr>
                </a:solidFill>
                <a:latin typeface="Times New Roman" pitchFamily="18" charset="0"/>
                <a:cs typeface="Times New Roman" pitchFamily="18" charset="0"/>
              </a:rPr>
              <a:t>також в ідеалі – швидко отримати інші дрібні послуги </a:t>
            </a:r>
            <a:r>
              <a:rPr lang="uk-UA" sz="3500" b="1" dirty="0" smtClean="0">
                <a:solidFill>
                  <a:schemeClr val="tx2">
                    <a:lumMod val="50000"/>
                  </a:schemeClr>
                </a:solidFill>
                <a:latin typeface="Times New Roman" pitchFamily="18" charset="0"/>
                <a:cs typeface="Times New Roman" pitchFamily="18" charset="0"/>
              </a:rPr>
              <a:t/>
            </a:r>
            <a:br>
              <a:rPr lang="uk-UA" sz="3500" b="1" dirty="0" smtClean="0">
                <a:solidFill>
                  <a:schemeClr val="tx2">
                    <a:lumMod val="50000"/>
                  </a:schemeClr>
                </a:solidFill>
                <a:latin typeface="Times New Roman" pitchFamily="18" charset="0"/>
                <a:cs typeface="Times New Roman" pitchFamily="18" charset="0"/>
              </a:rPr>
            </a:br>
            <a:r>
              <a:rPr lang="uk-UA" sz="3500" b="1" dirty="0" smtClean="0">
                <a:solidFill>
                  <a:schemeClr val="tx2">
                    <a:lumMod val="50000"/>
                  </a:schemeClr>
                </a:solidFill>
                <a:latin typeface="Times New Roman" pitchFamily="18" charset="0"/>
                <a:cs typeface="Times New Roman" pitchFamily="18" charset="0"/>
              </a:rPr>
              <a:t>повсякденного </a:t>
            </a:r>
            <a:r>
              <a:rPr lang="uk-UA" sz="3500" b="1" dirty="0">
                <a:solidFill>
                  <a:schemeClr val="tx2">
                    <a:lumMod val="50000"/>
                  </a:schemeClr>
                </a:solidFill>
                <a:latin typeface="Times New Roman" pitchFamily="18" charset="0"/>
                <a:cs typeface="Times New Roman" pitchFamily="18" charset="0"/>
              </a:rPr>
              <a:t>вжитку (банкомат, перукарня, кава тощо)</a:t>
            </a:r>
            <a:r>
              <a:rPr lang="uk-UA" sz="3500" b="1" dirty="0">
                <a:solidFill>
                  <a:schemeClr val="tx2">
                    <a:lumMod val="75000"/>
                  </a:schemeClr>
                </a:solidFill>
                <a:latin typeface="Times New Roman" pitchFamily="18" charset="0"/>
                <a:cs typeface="Times New Roman" pitchFamily="18" charset="0"/>
              </a:rPr>
              <a:t>.</a:t>
            </a:r>
            <a:br>
              <a:rPr lang="uk-UA" sz="3500" b="1" dirty="0">
                <a:solidFill>
                  <a:schemeClr val="tx2">
                    <a:lumMod val="75000"/>
                  </a:schemeClr>
                </a:solidFill>
                <a:latin typeface="Times New Roman" pitchFamily="18" charset="0"/>
                <a:cs typeface="Times New Roman" pitchFamily="18" charset="0"/>
              </a:rPr>
            </a:br>
            <a:r>
              <a:rPr lang="uk-UA" sz="3500" dirty="0">
                <a:solidFill>
                  <a:schemeClr val="tx2">
                    <a:lumMod val="75000"/>
                  </a:schemeClr>
                </a:solidFill>
                <a:latin typeface="Times New Roman" pitchFamily="18" charset="0"/>
                <a:cs typeface="Times New Roman" pitchFamily="18" charset="0"/>
              </a:rPr>
              <a:t>	</a:t>
            </a:r>
            <a:endParaRPr lang="en-GB" sz="3500" dirty="0">
              <a:solidFill>
                <a:schemeClr val="tx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57673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56440" y="6105525"/>
            <a:ext cx="4703891" cy="4648199"/>
          </a:xfrm>
          <a:prstGeom prst="rect">
            <a:avLst/>
          </a:prstGeom>
          <a:solidFill>
            <a:srgbClr val="FFFFFF">
              <a:shade val="85000"/>
            </a:srgbClr>
          </a:solidFill>
          <a:ln w="3175" cap="sq">
            <a:solidFill>
              <a:schemeClr val="tx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style>
          <a:lnRef idx="2">
            <a:schemeClr val="accent1">
              <a:shade val="50000"/>
            </a:schemeClr>
          </a:lnRef>
          <a:fillRef idx="1">
            <a:schemeClr val="accent1"/>
          </a:fillRef>
          <a:effectRef idx="0">
            <a:schemeClr val="accent1"/>
          </a:effectRef>
          <a:fontRef idx="minor">
            <a:schemeClr val="lt1"/>
          </a:fontRef>
        </p:style>
      </p:pic>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14359730" cy="10839450"/>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31539" y="0"/>
            <a:ext cx="4093240" cy="5572124"/>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2" name="Прямоугольник 1"/>
          <p:cNvSpPr/>
          <p:nvPr/>
        </p:nvSpPr>
        <p:spPr>
          <a:xfrm>
            <a:off x="14359731" y="5572125"/>
            <a:ext cx="4910932" cy="400110"/>
          </a:xfrm>
          <a:prstGeom prst="rect">
            <a:avLst/>
          </a:prstGeom>
        </p:spPr>
        <p:txBody>
          <a:bodyPr wrap="square">
            <a:spAutoFit/>
          </a:bodyPr>
          <a:lstStyle/>
          <a:p>
            <a:pPr algn="ctr"/>
            <a:r>
              <a:rPr lang="uk-UA" sz="2000" b="1" dirty="0">
                <a:solidFill>
                  <a:schemeClr val="tx2">
                    <a:lumMod val="50000"/>
                  </a:schemeClr>
                </a:solidFill>
                <a:effectLst>
                  <a:outerShdw blurRad="38100" dist="38100" dir="2700000" algn="tl">
                    <a:srgbClr val="000000">
                      <a:alpha val="43137"/>
                    </a:srgbClr>
                  </a:outerShdw>
                </a:effectLst>
              </a:rPr>
              <a:t>Територіальна доступність до ЦКП:</a:t>
            </a:r>
            <a:endParaRPr lang="ru-RU" sz="2000" dirty="0">
              <a:solidFill>
                <a:schemeClr val="tx2">
                  <a:lumMod val="50000"/>
                </a:schemeClr>
              </a:solidFill>
              <a:effectLst>
                <a:outerShdw blurRad="38100" dist="38100" dir="2700000" algn="tl">
                  <a:srgbClr val="000000">
                    <a:alpha val="43137"/>
                  </a:srgbClr>
                </a:outerShdw>
              </a:effectLst>
            </a:endParaRPr>
          </a:p>
        </p:txBody>
      </p:sp>
      <p:sp>
        <p:nvSpPr>
          <p:cNvPr id="3" name="Овал 2"/>
          <p:cNvSpPr/>
          <p:nvPr/>
        </p:nvSpPr>
        <p:spPr>
          <a:xfrm>
            <a:off x="16493331" y="7629525"/>
            <a:ext cx="76200" cy="152400"/>
          </a:xfrm>
          <a:prstGeom prst="ellipse">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67978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Заголовок 30"/>
          <p:cNvSpPr>
            <a:spLocks noGrp="1"/>
          </p:cNvSpPr>
          <p:nvPr>
            <p:ph type="title"/>
          </p:nvPr>
        </p:nvSpPr>
        <p:spPr>
          <a:xfrm>
            <a:off x="2777331" y="923925"/>
            <a:ext cx="15309788" cy="1981200"/>
          </a:xfrm>
        </p:spPr>
        <p:txBody>
          <a:bodyPr>
            <a:normAutofit fontScale="90000"/>
          </a:bodyPr>
          <a:lstStyle/>
          <a:p>
            <a:pPr indent="449580" algn="just">
              <a:lnSpc>
                <a:spcPct val="115000"/>
              </a:lnSpc>
              <a:spcAft>
                <a:spcPts val="1000"/>
              </a:spcAft>
            </a:pPr>
            <a:r>
              <a:rPr lang="uk-UA" sz="3700" dirty="0">
                <a:latin typeface="Times New Roman"/>
                <a:ea typeface="Calibri"/>
                <a:cs typeface="Times New Roman"/>
              </a:rPr>
              <a:t> </a:t>
            </a:r>
            <a:r>
              <a:rPr lang="uk-UA" sz="3700" dirty="0" smtClean="0">
                <a:latin typeface="Times New Roman"/>
                <a:ea typeface="Calibri"/>
                <a:cs typeface="Times New Roman"/>
              </a:rPr>
              <a:t>    </a:t>
            </a:r>
            <a:r>
              <a:rPr lang="uk-UA" sz="3100" b="1" dirty="0" smtClean="0">
                <a:solidFill>
                  <a:schemeClr val="tx2">
                    <a:lumMod val="50000"/>
                  </a:schemeClr>
                </a:solidFill>
                <a:latin typeface="Times New Roman" pitchFamily="18" charset="0"/>
                <a:ea typeface="Calibri"/>
                <a:cs typeface="Times New Roman" pitchFamily="18" charset="0"/>
              </a:rPr>
              <a:t>В </a:t>
            </a:r>
            <a:r>
              <a:rPr lang="uk-UA" sz="3100" b="1" dirty="0">
                <a:solidFill>
                  <a:schemeClr val="tx2">
                    <a:lumMod val="50000"/>
                  </a:schemeClr>
                </a:solidFill>
                <a:latin typeface="Times New Roman" pitchFamily="18" charset="0"/>
                <a:ea typeface="Calibri"/>
                <a:cs typeface="Times New Roman" pitchFamily="18" charset="0"/>
              </a:rPr>
              <a:t>результаті проведеного опитування (анкетування) населення </a:t>
            </a:r>
            <a:r>
              <a:rPr lang="uk-UA" sz="3100" b="1" dirty="0" smtClean="0">
                <a:solidFill>
                  <a:schemeClr val="tx2">
                    <a:lumMod val="50000"/>
                  </a:schemeClr>
                </a:solidFill>
                <a:latin typeface="Times New Roman" pitchFamily="18" charset="0"/>
                <a:ea typeface="Calibri"/>
                <a:cs typeface="Times New Roman" pitchFamily="18" charset="0"/>
              </a:rPr>
              <a:t>щодо</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 </a:t>
            </a:r>
            <a:r>
              <a:rPr lang="uk-UA" sz="3100" b="1" dirty="0">
                <a:solidFill>
                  <a:schemeClr val="tx2">
                    <a:lumMod val="50000"/>
                  </a:schemeClr>
                </a:solidFill>
                <a:latin typeface="Times New Roman" pitchFamily="18" charset="0"/>
                <a:ea typeface="Calibri"/>
                <a:cs typeface="Times New Roman" pitchFamily="18" charset="0"/>
              </a:rPr>
              <a:t>оновлення переліку культурних послуг та організації їх роботи, </a:t>
            </a:r>
            <a:r>
              <a:rPr lang="uk-UA" sz="3100" b="1" dirty="0" smtClean="0">
                <a:solidFill>
                  <a:schemeClr val="tx2">
                    <a:lumMod val="50000"/>
                  </a:schemeClr>
                </a:solidFill>
                <a:latin typeface="Times New Roman" pitchFamily="18" charset="0"/>
                <a:ea typeface="Calibri"/>
                <a:cs typeface="Times New Roman" pitchFamily="18" charset="0"/>
              </a:rPr>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соціологічного </a:t>
            </a:r>
            <a:r>
              <a:rPr lang="uk-UA" sz="3100" b="1" dirty="0">
                <a:solidFill>
                  <a:schemeClr val="tx2">
                    <a:lumMod val="50000"/>
                  </a:schemeClr>
                </a:solidFill>
                <a:latin typeface="Times New Roman" pitchFamily="18" charset="0"/>
                <a:ea typeface="Calibri"/>
                <a:cs typeface="Times New Roman" pitchFamily="18" charset="0"/>
              </a:rPr>
              <a:t>дослідження щодо створення та організації функціонування </a:t>
            </a:r>
            <a:r>
              <a:rPr lang="uk-UA" sz="3100" b="1" dirty="0" smtClean="0">
                <a:solidFill>
                  <a:schemeClr val="tx2">
                    <a:lumMod val="50000"/>
                  </a:schemeClr>
                </a:solidFill>
                <a:latin typeface="Times New Roman" pitchFamily="18" charset="0"/>
                <a:ea typeface="Calibri"/>
                <a:cs typeface="Times New Roman" pitchFamily="18" charset="0"/>
              </a:rPr>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ЦКП </a:t>
            </a:r>
            <a:r>
              <a:rPr lang="uk-UA" sz="3100" b="1" dirty="0">
                <a:solidFill>
                  <a:schemeClr val="tx2">
                    <a:lumMod val="50000"/>
                  </a:schemeClr>
                </a:solidFill>
                <a:latin typeface="Times New Roman" pitchFamily="18" charset="0"/>
                <a:ea typeface="Calibri"/>
                <a:cs typeface="Times New Roman" pitchFamily="18" charset="0"/>
              </a:rPr>
              <a:t>шляхом </a:t>
            </a:r>
            <a:r>
              <a:rPr lang="uk-UA" sz="3100" b="1" dirty="0" err="1">
                <a:solidFill>
                  <a:schemeClr val="tx2">
                    <a:lumMod val="50000"/>
                  </a:schemeClr>
                </a:solidFill>
                <a:latin typeface="Times New Roman" pitchFamily="18" charset="0"/>
                <a:ea typeface="Calibri"/>
                <a:cs typeface="Times New Roman" pitchFamily="18" charset="0"/>
              </a:rPr>
              <a:t>онлайн</a:t>
            </a:r>
            <a:r>
              <a:rPr lang="uk-UA" sz="3100" b="1" dirty="0">
                <a:solidFill>
                  <a:schemeClr val="tx2">
                    <a:lumMod val="50000"/>
                  </a:schemeClr>
                </a:solidFill>
                <a:latin typeface="Times New Roman" pitchFamily="18" charset="0"/>
                <a:ea typeface="Calibri"/>
                <a:cs typeface="Times New Roman" pitchFamily="18" charset="0"/>
              </a:rPr>
              <a:t> фокус-групової роботи, враховуючи критичну ситуацію, було узагальнено варіант </a:t>
            </a:r>
            <a:r>
              <a:rPr lang="uk-UA" sz="3100" b="1" dirty="0" smtClean="0">
                <a:solidFill>
                  <a:schemeClr val="tx2">
                    <a:lumMod val="50000"/>
                  </a:schemeClr>
                </a:solidFill>
                <a:latin typeface="Times New Roman" pitchFamily="18" charset="0"/>
                <a:ea typeface="Calibri"/>
                <a:cs typeface="Times New Roman" pitchFamily="18" charset="0"/>
              </a:rPr>
              <a:t>моделі </a:t>
            </a:r>
            <a:r>
              <a:rPr lang="uk-UA" sz="3100" b="1" dirty="0">
                <a:solidFill>
                  <a:schemeClr val="tx2">
                    <a:lumMod val="50000"/>
                  </a:schemeClr>
                </a:solidFill>
                <a:latin typeface="Times New Roman" pitchFamily="18" charset="0"/>
                <a:ea typeface="Calibri"/>
                <a:cs typeface="Times New Roman" pitchFamily="18" charset="0"/>
              </a:rPr>
              <a:t>ЦКП </a:t>
            </a:r>
            <a:r>
              <a:rPr lang="uk-UA" sz="3100" b="1" dirty="0" smtClean="0">
                <a:solidFill>
                  <a:schemeClr val="tx2">
                    <a:lumMod val="50000"/>
                  </a:schemeClr>
                </a:solidFill>
                <a:latin typeface="Times New Roman" pitchFamily="18" charset="0"/>
                <a:ea typeface="Calibri"/>
                <a:cs typeface="Times New Roman" pitchFamily="18" charset="0"/>
              </a:rPr>
              <a:t>з </a:t>
            </a:r>
            <a:r>
              <a:rPr lang="uk-UA" sz="3100" b="1" dirty="0">
                <a:solidFill>
                  <a:schemeClr val="tx2">
                    <a:lumMod val="50000"/>
                  </a:schemeClr>
                </a:solidFill>
                <a:latin typeface="Times New Roman" pitchFamily="18" charset="0"/>
                <a:ea typeface="Calibri"/>
                <a:cs typeface="Times New Roman" pitchFamily="18" charset="0"/>
              </a:rPr>
              <a:t>такими визначеннями:</a:t>
            </a:r>
            <a:r>
              <a:rPr lang="ru-RU" sz="3100" b="1" dirty="0">
                <a:solidFill>
                  <a:schemeClr val="tx2">
                    <a:lumMod val="50000"/>
                  </a:schemeClr>
                </a:solidFill>
                <a:latin typeface="Times New Roman" pitchFamily="18" charset="0"/>
                <a:ea typeface="Calibri"/>
                <a:cs typeface="Times New Roman" pitchFamily="18" charset="0"/>
              </a:rPr>
              <a:t/>
            </a:r>
            <a:br>
              <a:rPr lang="ru-RU" sz="3100" b="1" dirty="0">
                <a:solidFill>
                  <a:schemeClr val="tx2">
                    <a:lumMod val="50000"/>
                  </a:schemeClr>
                </a:solidFill>
                <a:latin typeface="Times New Roman" pitchFamily="18" charset="0"/>
                <a:ea typeface="Calibri"/>
                <a:cs typeface="Times New Roman" pitchFamily="18" charset="0"/>
              </a:rPr>
            </a:br>
            <a:r>
              <a:rPr lang="ru-RU" sz="3100" b="1" dirty="0">
                <a:solidFill>
                  <a:schemeClr val="tx2">
                    <a:lumMod val="50000"/>
                  </a:schemeClr>
                </a:solidFill>
                <a:latin typeface="Times New Roman" pitchFamily="18" charset="0"/>
                <a:ea typeface="Calibri"/>
                <a:cs typeface="Times New Roman" pitchFamily="18" charset="0"/>
              </a:rPr>
              <a:t>	</a:t>
            </a:r>
            <a:r>
              <a:rPr lang="ru-RU" sz="3100" b="1" dirty="0" smtClean="0">
                <a:solidFill>
                  <a:schemeClr val="tx2">
                    <a:lumMod val="50000"/>
                  </a:schemeClr>
                </a:solidFill>
                <a:latin typeface="Times New Roman" pitchFamily="18" charset="0"/>
                <a:ea typeface="Calibri"/>
                <a:cs typeface="Times New Roman" pitchFamily="18" charset="0"/>
              </a:rPr>
              <a:t/>
            </a:r>
            <a:br>
              <a:rPr lang="ru-RU" sz="3100" b="1" dirty="0" smtClean="0">
                <a:solidFill>
                  <a:schemeClr val="tx2">
                    <a:lumMod val="50000"/>
                  </a:schemeClr>
                </a:solidFill>
                <a:latin typeface="Times New Roman" pitchFamily="18" charset="0"/>
                <a:ea typeface="Calibri"/>
                <a:cs typeface="Times New Roman" pitchFamily="18" charset="0"/>
              </a:rPr>
            </a:br>
            <a:r>
              <a:rPr lang="ru-RU" sz="3100" b="1" dirty="0">
                <a:solidFill>
                  <a:schemeClr val="tx2">
                    <a:lumMod val="50000"/>
                  </a:schemeClr>
                </a:solidFill>
                <a:latin typeface="Times New Roman" pitchFamily="18" charset="0"/>
                <a:ea typeface="Calibri"/>
                <a:cs typeface="Times New Roman" pitchFamily="18" charset="0"/>
              </a:rPr>
              <a:t>	</a:t>
            </a:r>
            <a:r>
              <a:rPr lang="ru-RU" sz="3100" b="1" dirty="0" smtClean="0">
                <a:solidFill>
                  <a:schemeClr val="tx2">
                    <a:lumMod val="50000"/>
                  </a:schemeClr>
                </a:solidFill>
                <a:latin typeface="Times New Roman" pitchFamily="18" charset="0"/>
                <a:ea typeface="Calibri"/>
                <a:cs typeface="Times New Roman" pitchFamily="18" charset="0"/>
              </a:rPr>
              <a:t>- </a:t>
            </a:r>
            <a:r>
              <a:rPr lang="uk-UA" sz="3100" b="1" dirty="0" smtClean="0">
                <a:solidFill>
                  <a:schemeClr val="tx2">
                    <a:lumMod val="50000"/>
                  </a:schemeClr>
                </a:solidFill>
                <a:latin typeface="Times New Roman" pitchFamily="18" charset="0"/>
                <a:ea typeface="Calibri"/>
                <a:cs typeface="Times New Roman" pitchFamily="18" charset="0"/>
              </a:rPr>
              <a:t>спосіб </a:t>
            </a:r>
            <a:r>
              <a:rPr lang="uk-UA" sz="3100" b="1" dirty="0">
                <a:solidFill>
                  <a:schemeClr val="tx2">
                    <a:lumMod val="50000"/>
                  </a:schemeClr>
                </a:solidFill>
                <a:latin typeface="Times New Roman" pitchFamily="18" charset="0"/>
                <a:ea typeface="Calibri"/>
                <a:cs typeface="Times New Roman" pitchFamily="18" charset="0"/>
              </a:rPr>
              <a:t>створення ЦКП – у зв’язку з руйнуванням основної </a:t>
            </a:r>
            <a:r>
              <a:rPr lang="uk-UA" sz="3100" b="1" dirty="0" smtClean="0">
                <a:solidFill>
                  <a:schemeClr val="tx2">
                    <a:lumMod val="50000"/>
                  </a:schemeClr>
                </a:solidFill>
                <a:latin typeface="Times New Roman" pitchFamily="18" charset="0"/>
                <a:ea typeface="Calibri"/>
                <a:cs typeface="Times New Roman" pitchFamily="18" charset="0"/>
              </a:rPr>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будівлі КЗ </a:t>
            </a:r>
            <a:r>
              <a:rPr lang="uk-UA" sz="3100" b="1" dirty="0">
                <a:solidFill>
                  <a:schemeClr val="tx2">
                    <a:lumMod val="50000"/>
                  </a:schemeClr>
                </a:solidFill>
                <a:latin typeface="Times New Roman" pitchFamily="18" charset="0"/>
                <a:ea typeface="Calibri"/>
                <a:cs typeface="Times New Roman" pitchFamily="18" charset="0"/>
              </a:rPr>
              <a:t>Центру культури та дозвілля </a:t>
            </a:r>
            <a:r>
              <a:rPr lang="uk-UA" sz="3100" b="1" dirty="0" smtClean="0">
                <a:solidFill>
                  <a:schemeClr val="tx2">
                    <a:lumMod val="50000"/>
                  </a:schemeClr>
                </a:solidFill>
                <a:latin typeface="Times New Roman" pitchFamily="18" charset="0"/>
                <a:ea typeface="Calibri"/>
                <a:cs typeface="Times New Roman" pitchFamily="18" charset="0"/>
              </a:rPr>
              <a:t>і враховуючи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стан на </a:t>
            </a:r>
            <a:r>
              <a:rPr lang="uk-UA" sz="3100" b="1" dirty="0">
                <a:solidFill>
                  <a:schemeClr val="tx2">
                    <a:lumMod val="50000"/>
                  </a:schemeClr>
                </a:solidFill>
                <a:latin typeface="Times New Roman" pitchFamily="18" charset="0"/>
                <a:ea typeface="Calibri"/>
                <a:cs typeface="Times New Roman" pitchFamily="18" charset="0"/>
              </a:rPr>
              <a:t>момент </a:t>
            </a:r>
            <a:r>
              <a:rPr lang="uk-UA" sz="3100" b="1" dirty="0" smtClean="0">
                <a:solidFill>
                  <a:schemeClr val="tx2">
                    <a:lumMod val="50000"/>
                  </a:schemeClr>
                </a:solidFill>
                <a:latin typeface="Times New Roman" pitchFamily="18" charset="0"/>
                <a:ea typeface="Calibri"/>
                <a:cs typeface="Times New Roman" pitchFamily="18" charset="0"/>
              </a:rPr>
              <a:t>деокупації території – реконструкція будівлі з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урахуванням визначеної моделі ЦКП («оптимальний» варіант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архітектурної моделі</a:t>
            </a:r>
            <a:r>
              <a:rPr lang="ru-RU" sz="3100" b="1" dirty="0" smtClean="0">
                <a:solidFill>
                  <a:schemeClr val="tx2">
                    <a:lumMod val="50000"/>
                  </a:schemeClr>
                </a:solidFill>
                <a:latin typeface="Times New Roman" pitchFamily="18" charset="0"/>
                <a:ea typeface="Calibri"/>
                <a:cs typeface="Times New Roman" pitchFamily="18" charset="0"/>
              </a:rPr>
              <a:t>) </a:t>
            </a:r>
            <a:r>
              <a:rPr lang="uk-UA" sz="3100" b="1" dirty="0" smtClean="0">
                <a:solidFill>
                  <a:schemeClr val="tx2">
                    <a:lumMod val="50000"/>
                  </a:schemeClr>
                </a:solidFill>
                <a:latin typeface="Times New Roman" pitchFamily="18" charset="0"/>
                <a:ea typeface="Calibri"/>
                <a:cs typeface="Times New Roman" pitchFamily="18" charset="0"/>
              </a:rPr>
              <a:t>та </a:t>
            </a:r>
            <a:r>
              <a:rPr lang="uk-UA" sz="3100" b="1" dirty="0">
                <a:solidFill>
                  <a:schemeClr val="tx2">
                    <a:lumMod val="50000"/>
                  </a:schemeClr>
                </a:solidFill>
                <a:latin typeface="Times New Roman" pitchFamily="18" charset="0"/>
                <a:ea typeface="Calibri"/>
                <a:cs typeface="Times New Roman" pitchFamily="18" charset="0"/>
              </a:rPr>
              <a:t>реорганізація існуючого закладу культури</a:t>
            </a:r>
            <a:r>
              <a:rPr lang="uk-UA" sz="3100" b="1" dirty="0" smtClean="0">
                <a:solidFill>
                  <a:schemeClr val="tx2">
                    <a:lumMod val="50000"/>
                  </a:schemeClr>
                </a:solidFill>
                <a:latin typeface="Times New Roman" pitchFamily="18" charset="0"/>
                <a:ea typeface="Calibri"/>
                <a:cs typeface="Times New Roman" pitchFamily="18" charset="0"/>
              </a:rPr>
              <a:t>;</a:t>
            </a:r>
            <a:br>
              <a:rPr lang="uk-UA" sz="3100" b="1" dirty="0" smtClean="0">
                <a:solidFill>
                  <a:schemeClr val="tx2">
                    <a:lumMod val="50000"/>
                  </a:schemeClr>
                </a:solidFill>
                <a:latin typeface="Times New Roman" pitchFamily="18" charset="0"/>
                <a:ea typeface="Calibri"/>
                <a:cs typeface="Times New Roman" pitchFamily="18" charset="0"/>
              </a:rPr>
            </a:br>
            <a:r>
              <a:rPr lang="ru-RU" sz="3100" b="1" dirty="0">
                <a:solidFill>
                  <a:schemeClr val="tx2">
                    <a:lumMod val="50000"/>
                  </a:schemeClr>
                </a:solidFill>
                <a:latin typeface="Times New Roman" pitchFamily="18" charset="0"/>
                <a:ea typeface="Calibri"/>
                <a:cs typeface="Times New Roman" pitchFamily="18" charset="0"/>
              </a:rPr>
              <a:t/>
            </a:r>
            <a:br>
              <a:rPr lang="ru-RU" sz="3100" b="1" dirty="0">
                <a:solidFill>
                  <a:schemeClr val="tx2">
                    <a:lumMod val="50000"/>
                  </a:schemeClr>
                </a:solidFill>
                <a:latin typeface="Times New Roman" pitchFamily="18" charset="0"/>
                <a:ea typeface="Calibri"/>
                <a:cs typeface="Times New Roman" pitchFamily="18" charset="0"/>
              </a:rPr>
            </a:br>
            <a:r>
              <a:rPr lang="ru-RU" sz="3100" b="1" dirty="0">
                <a:solidFill>
                  <a:schemeClr val="tx2">
                    <a:lumMod val="50000"/>
                  </a:schemeClr>
                </a:solidFill>
                <a:latin typeface="Times New Roman" pitchFamily="18" charset="0"/>
                <a:ea typeface="Calibri"/>
                <a:cs typeface="Times New Roman" pitchFamily="18" charset="0"/>
              </a:rPr>
              <a:t>	</a:t>
            </a:r>
            <a:r>
              <a:rPr lang="ru-RU" sz="3100" b="1" dirty="0" smtClean="0">
                <a:solidFill>
                  <a:schemeClr val="tx2">
                    <a:lumMod val="50000"/>
                  </a:schemeClr>
                </a:solidFill>
                <a:latin typeface="Times New Roman" pitchFamily="18" charset="0"/>
                <a:ea typeface="Calibri"/>
                <a:cs typeface="Times New Roman" pitchFamily="18" charset="0"/>
              </a:rPr>
              <a:t>- </a:t>
            </a:r>
            <a:r>
              <a:rPr lang="uk-UA" sz="3100" b="1" dirty="0" smtClean="0">
                <a:solidFill>
                  <a:schemeClr val="tx2">
                    <a:lumMod val="50000"/>
                  </a:schemeClr>
                </a:solidFill>
                <a:latin typeface="Times New Roman" pitchFamily="18" charset="0"/>
                <a:ea typeface="Calibri"/>
                <a:cs typeface="Times New Roman" pitchFamily="18" charset="0"/>
              </a:rPr>
              <a:t>місце </a:t>
            </a:r>
            <a:r>
              <a:rPr lang="uk-UA" sz="3100" b="1" dirty="0">
                <a:solidFill>
                  <a:schemeClr val="tx2">
                    <a:lumMod val="50000"/>
                  </a:schemeClr>
                </a:solidFill>
                <a:latin typeface="Times New Roman" pitchFamily="18" charset="0"/>
                <a:ea typeface="Calibri"/>
                <a:cs typeface="Times New Roman" pitchFamily="18" charset="0"/>
              </a:rPr>
              <a:t>розташування </a:t>
            </a:r>
            <a:r>
              <a:rPr lang="uk-UA" sz="3100" b="1" dirty="0" smtClean="0">
                <a:solidFill>
                  <a:schemeClr val="tx2">
                    <a:lumMod val="50000"/>
                  </a:schemeClr>
                </a:solidFill>
                <a:latin typeface="Times New Roman" pitchFamily="18" charset="0"/>
                <a:ea typeface="Calibri"/>
                <a:cs typeface="Times New Roman" pitchFamily="18" charset="0"/>
              </a:rPr>
              <a:t>майбутнього </a:t>
            </a:r>
            <a:r>
              <a:rPr lang="uk-UA" sz="3100" b="1" dirty="0">
                <a:solidFill>
                  <a:schemeClr val="tx2">
                    <a:lumMod val="50000"/>
                  </a:schemeClr>
                </a:solidFill>
                <a:latin typeface="Times New Roman" pitchFamily="18" charset="0"/>
                <a:ea typeface="Calibri"/>
                <a:cs typeface="Times New Roman" pitchFamily="18" charset="0"/>
              </a:rPr>
              <a:t>ЦКП на базі існуючого комунального закладу </a:t>
            </a:r>
            <a:r>
              <a:rPr lang="uk-UA" sz="3100" b="1" dirty="0" smtClean="0">
                <a:solidFill>
                  <a:schemeClr val="tx2">
                    <a:lumMod val="50000"/>
                  </a:schemeClr>
                </a:solidFill>
                <a:latin typeface="Times New Roman" pitchFamily="18" charset="0"/>
                <a:ea typeface="Calibri"/>
                <a:cs typeface="Times New Roman" pitchFamily="18" charset="0"/>
              </a:rPr>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a:t>
            </a:r>
            <a:r>
              <a:rPr lang="uk-UA" sz="3100" b="1" dirty="0">
                <a:solidFill>
                  <a:schemeClr val="tx2">
                    <a:lumMod val="50000"/>
                  </a:schemeClr>
                </a:solidFill>
                <a:latin typeface="Times New Roman" pitchFamily="18" charset="0"/>
                <a:ea typeface="Calibri"/>
                <a:cs typeface="Times New Roman" pitchFamily="18" charset="0"/>
              </a:rPr>
              <a:t>Центр культури та дозвілля» </a:t>
            </a:r>
            <a:r>
              <a:rPr lang="uk-UA" sz="3100" b="1" dirty="0" err="1">
                <a:solidFill>
                  <a:schemeClr val="tx2">
                    <a:lumMod val="50000"/>
                  </a:schemeClr>
                </a:solidFill>
                <a:latin typeface="Times New Roman" pitchFamily="18" charset="0"/>
                <a:ea typeface="Calibri"/>
                <a:cs typeface="Times New Roman" pitchFamily="18" charset="0"/>
              </a:rPr>
              <a:t>Олешківської</a:t>
            </a:r>
            <a:r>
              <a:rPr lang="uk-UA" sz="3100" b="1" dirty="0">
                <a:solidFill>
                  <a:schemeClr val="tx2">
                    <a:lumMod val="50000"/>
                  </a:schemeClr>
                </a:solidFill>
                <a:latin typeface="Times New Roman" pitchFamily="18" charset="0"/>
                <a:ea typeface="Calibri"/>
                <a:cs typeface="Times New Roman" pitchFamily="18" charset="0"/>
              </a:rPr>
              <a:t> міської ради </a:t>
            </a:r>
            <a:r>
              <a:rPr lang="uk-UA" sz="3100" b="1" dirty="0" smtClean="0">
                <a:solidFill>
                  <a:schemeClr val="tx2">
                    <a:lumMod val="50000"/>
                  </a:schemeClr>
                </a:solidFill>
                <a:latin typeface="Times New Roman" pitchFamily="18" charset="0"/>
                <a:ea typeface="Calibri"/>
                <a:cs typeface="Times New Roman" pitchFamily="18" charset="0"/>
              </a:rPr>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за </a:t>
            </a:r>
            <a:r>
              <a:rPr lang="uk-UA" sz="3100" b="1" dirty="0">
                <a:solidFill>
                  <a:schemeClr val="tx2">
                    <a:lumMod val="50000"/>
                  </a:schemeClr>
                </a:solidFill>
                <a:latin typeface="Times New Roman" pitchFamily="18" charset="0"/>
                <a:ea typeface="Calibri"/>
                <a:cs typeface="Times New Roman" pitchFamily="18" charset="0"/>
              </a:rPr>
              <a:t>адресою: </a:t>
            </a:r>
            <a:r>
              <a:rPr lang="uk-UA" sz="3100" b="1" dirty="0" smtClean="0">
                <a:solidFill>
                  <a:schemeClr val="tx2">
                    <a:lumMod val="50000"/>
                  </a:schemeClr>
                </a:solidFill>
                <a:latin typeface="Times New Roman" pitchFamily="18" charset="0"/>
                <a:ea typeface="Calibri"/>
                <a:cs typeface="Times New Roman" pitchFamily="18" charset="0"/>
              </a:rPr>
              <a:t>вул</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Пароходна</a:t>
            </a:r>
            <a:r>
              <a:rPr lang="uk-UA" sz="3100" b="1" dirty="0">
                <a:solidFill>
                  <a:schemeClr val="tx2">
                    <a:lumMod val="50000"/>
                  </a:schemeClr>
                </a:solidFill>
                <a:latin typeface="Times New Roman" pitchFamily="18" charset="0"/>
                <a:ea typeface="Calibri"/>
                <a:cs typeface="Times New Roman" pitchFamily="18" charset="0"/>
              </a:rPr>
              <a:t>  28,  місто Олешки, </a:t>
            </a:r>
            <a:r>
              <a:rPr lang="uk-UA" sz="3100" b="1" dirty="0" smtClean="0">
                <a:solidFill>
                  <a:schemeClr val="tx2">
                    <a:lumMod val="50000"/>
                  </a:schemeClr>
                </a:solidFill>
                <a:latin typeface="Times New Roman" pitchFamily="18" charset="0"/>
                <a:ea typeface="Calibri"/>
                <a:cs typeface="Times New Roman" pitchFamily="18" charset="0"/>
              </a:rPr>
              <a:t>Херсонський район,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smtClean="0">
                <a:solidFill>
                  <a:schemeClr val="tx2">
                    <a:lumMod val="50000"/>
                  </a:schemeClr>
                </a:solidFill>
                <a:latin typeface="Times New Roman" pitchFamily="18" charset="0"/>
                <a:ea typeface="Calibri"/>
                <a:cs typeface="Times New Roman" pitchFamily="18" charset="0"/>
              </a:rPr>
              <a:t>Херсонська область (населення пункти, які буде обслуговувати ЦКП: </a:t>
            </a:r>
            <a:br>
              <a:rPr lang="uk-UA" sz="3100" b="1" dirty="0" smtClean="0">
                <a:solidFill>
                  <a:schemeClr val="tx2">
                    <a:lumMod val="50000"/>
                  </a:schemeClr>
                </a:solidFill>
                <a:latin typeface="Times New Roman" pitchFamily="18" charset="0"/>
                <a:ea typeface="Calibri"/>
                <a:cs typeface="Times New Roman" pitchFamily="18" charset="0"/>
              </a:rPr>
            </a:br>
            <a:r>
              <a:rPr lang="uk-UA" sz="3100" b="1" dirty="0" err="1" smtClean="0">
                <a:solidFill>
                  <a:schemeClr val="tx2">
                    <a:lumMod val="50000"/>
                  </a:schemeClr>
                </a:solidFill>
                <a:latin typeface="Times New Roman" pitchFamily="18" charset="0"/>
                <a:ea typeface="Calibri"/>
                <a:cs typeface="Times New Roman" pitchFamily="18" charset="0"/>
              </a:rPr>
              <a:t>м.Олешки</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с.Солонці</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с.Саги</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smtClean="0">
                <a:solidFill>
                  <a:schemeClr val="tx2">
                    <a:lumMod val="50000"/>
                  </a:schemeClr>
                </a:solidFill>
                <a:latin typeface="Times New Roman" pitchFamily="18" charset="0"/>
                <a:ea typeface="Calibri"/>
                <a:cs typeface="Times New Roman" pitchFamily="18" charset="0"/>
              </a:rPr>
              <a:t>с.Підстепне</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smtClean="0">
                <a:solidFill>
                  <a:schemeClr val="tx2">
                    <a:lumMod val="50000"/>
                  </a:schemeClr>
                </a:solidFill>
                <a:latin typeface="Times New Roman" pitchFamily="18" charset="0"/>
                <a:ea typeface="Calibri"/>
                <a:cs typeface="Times New Roman" pitchFamily="18" charset="0"/>
              </a:rPr>
              <a:t>селище </a:t>
            </a:r>
            <a:r>
              <a:rPr lang="uk-UA" sz="3100" b="1" dirty="0">
                <a:solidFill>
                  <a:schemeClr val="tx2">
                    <a:lumMod val="50000"/>
                  </a:schemeClr>
                </a:solidFill>
                <a:latin typeface="Times New Roman" pitchFamily="18" charset="0"/>
                <a:ea typeface="Calibri"/>
                <a:cs typeface="Times New Roman" pitchFamily="18" charset="0"/>
              </a:rPr>
              <a:t>Підлісне, </a:t>
            </a:r>
            <a:r>
              <a:rPr lang="uk-UA" sz="3100" b="1" dirty="0" err="1">
                <a:solidFill>
                  <a:schemeClr val="tx2">
                    <a:lumMod val="50000"/>
                  </a:schemeClr>
                </a:solidFill>
                <a:latin typeface="Times New Roman" pitchFamily="18" charset="0"/>
                <a:ea typeface="Calibri"/>
                <a:cs typeface="Times New Roman" pitchFamily="18" charset="0"/>
              </a:rPr>
              <a:t>с.Піщанівка</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с.Раденськ</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с.Челбурда</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smtClean="0">
                <a:solidFill>
                  <a:schemeClr val="tx2">
                    <a:lumMod val="50000"/>
                  </a:schemeClr>
                </a:solidFill>
                <a:latin typeface="Times New Roman" pitchFamily="18" charset="0"/>
                <a:ea typeface="Calibri"/>
                <a:cs typeface="Times New Roman" pitchFamily="18" charset="0"/>
              </a:rPr>
              <a:t>с.Козачі</a:t>
            </a:r>
            <a:r>
              <a:rPr lang="uk-UA" sz="3100" b="1" dirty="0" smtClean="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Лагері</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smtClean="0">
                <a:solidFill>
                  <a:schemeClr val="tx2">
                    <a:lumMod val="50000"/>
                  </a:schemeClr>
                </a:solidFill>
                <a:latin typeface="Times New Roman" pitchFamily="18" charset="0"/>
                <a:ea typeface="Calibri"/>
                <a:cs typeface="Times New Roman" pitchFamily="18" charset="0"/>
              </a:rPr>
              <a:t>с.Костогризове</a:t>
            </a:r>
            <a:r>
              <a:rPr lang="uk-UA" sz="3100" b="1" dirty="0">
                <a:solidFill>
                  <a:schemeClr val="tx2">
                    <a:lumMod val="50000"/>
                  </a:schemeClr>
                </a:solidFill>
                <a:latin typeface="Times New Roman" pitchFamily="18" charset="0"/>
                <a:ea typeface="Calibri"/>
                <a:cs typeface="Times New Roman" pitchFamily="18" charset="0"/>
              </a:rPr>
              <a:t>, селище </a:t>
            </a:r>
            <a:r>
              <a:rPr lang="uk-UA" sz="3100" b="1" dirty="0" err="1">
                <a:solidFill>
                  <a:schemeClr val="tx2">
                    <a:lumMod val="50000"/>
                  </a:schemeClr>
                </a:solidFill>
                <a:latin typeface="Times New Roman" pitchFamily="18" charset="0"/>
                <a:ea typeface="Calibri"/>
                <a:cs typeface="Times New Roman" pitchFamily="18" charset="0"/>
              </a:rPr>
              <a:t>Пойма</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с.Кринки</a:t>
            </a:r>
            <a:r>
              <a:rPr lang="uk-UA" sz="3100" b="1" dirty="0">
                <a:solidFill>
                  <a:schemeClr val="tx2">
                    <a:lumMod val="50000"/>
                  </a:schemeClr>
                </a:solidFill>
                <a:latin typeface="Times New Roman" pitchFamily="18" charset="0"/>
                <a:ea typeface="Calibri"/>
                <a:cs typeface="Times New Roman" pitchFamily="18" charset="0"/>
              </a:rPr>
              <a:t>, </a:t>
            </a:r>
            <a:r>
              <a:rPr lang="uk-UA" sz="3100" b="1" dirty="0" err="1">
                <a:solidFill>
                  <a:schemeClr val="tx2">
                    <a:lumMod val="50000"/>
                  </a:schemeClr>
                </a:solidFill>
                <a:latin typeface="Times New Roman" pitchFamily="18" charset="0"/>
                <a:ea typeface="Calibri"/>
                <a:cs typeface="Times New Roman" pitchFamily="18" charset="0"/>
              </a:rPr>
              <a:t>с.Поди</a:t>
            </a:r>
            <a:r>
              <a:rPr lang="uk-UA" sz="3100" b="1" dirty="0" smtClean="0">
                <a:solidFill>
                  <a:schemeClr val="tx2">
                    <a:lumMod val="50000"/>
                  </a:schemeClr>
                </a:solidFill>
                <a:latin typeface="Times New Roman" pitchFamily="18" charset="0"/>
                <a:ea typeface="Calibri"/>
                <a:cs typeface="Times New Roman" pitchFamily="18" charset="0"/>
              </a:rPr>
              <a:t>)</a:t>
            </a:r>
            <a:r>
              <a:rPr lang="ru-RU" sz="3100" b="1" dirty="0">
                <a:solidFill>
                  <a:schemeClr val="tx2">
                    <a:lumMod val="50000"/>
                  </a:schemeClr>
                </a:solidFill>
                <a:latin typeface="Times New Roman" pitchFamily="18" charset="0"/>
                <a:ea typeface="Calibri"/>
                <a:cs typeface="Times New Roman" pitchFamily="18" charset="0"/>
              </a:rPr>
              <a:t/>
            </a:r>
            <a:br>
              <a:rPr lang="ru-RU" sz="3100" b="1" dirty="0">
                <a:solidFill>
                  <a:schemeClr val="tx2">
                    <a:lumMod val="50000"/>
                  </a:schemeClr>
                </a:solidFill>
                <a:latin typeface="Times New Roman" pitchFamily="18" charset="0"/>
                <a:ea typeface="Calibri"/>
                <a:cs typeface="Times New Roman" pitchFamily="18" charset="0"/>
              </a:rPr>
            </a:br>
            <a:r>
              <a:rPr lang="ru-RU" sz="3100" b="1" dirty="0">
                <a:solidFill>
                  <a:schemeClr val="tx2">
                    <a:lumMod val="50000"/>
                  </a:schemeClr>
                </a:solidFill>
                <a:latin typeface="Times New Roman" pitchFamily="18" charset="0"/>
                <a:cs typeface="Times New Roman" pitchFamily="18" charset="0"/>
              </a:rPr>
              <a:t/>
            </a:r>
            <a:br>
              <a:rPr lang="ru-RU" sz="3100" b="1" dirty="0">
                <a:solidFill>
                  <a:schemeClr val="tx2">
                    <a:lumMod val="50000"/>
                  </a:schemeClr>
                </a:solidFill>
                <a:latin typeface="Times New Roman" pitchFamily="18" charset="0"/>
                <a:cs typeface="Times New Roman" pitchFamily="18" charset="0"/>
              </a:rPr>
            </a:br>
            <a:endParaRPr lang="en-GB" sz="3100" b="1" dirty="0">
              <a:solidFill>
                <a:schemeClr val="tx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510421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Олешківський районний центр культури та дозвілля ім. Т. Г. Шевченка - Олешки"/>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1665" y="771525"/>
            <a:ext cx="13192601" cy="9753600"/>
          </a:xfrm>
          <a:prstGeom prst="rect">
            <a:avLst/>
          </a:prstGeom>
          <a:solidFill>
            <a:srgbClr val="FFFFFF">
              <a:shade val="85000"/>
            </a:srgbClr>
          </a:solidFill>
          <a:ln w="3175" cap="sq">
            <a:solidFill>
              <a:schemeClr val="tx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59" y="2069874"/>
            <a:ext cx="5273675" cy="227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7963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2931" y="247650"/>
            <a:ext cx="7622338" cy="4038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0931" y="4429125"/>
            <a:ext cx="10269751" cy="59721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Прямоугольник 1"/>
          <p:cNvSpPr/>
          <p:nvPr/>
        </p:nvSpPr>
        <p:spPr>
          <a:xfrm>
            <a:off x="9635331" y="469821"/>
            <a:ext cx="9355350" cy="2954655"/>
          </a:xfrm>
          <a:prstGeom prst="rect">
            <a:avLst/>
          </a:prstGeom>
        </p:spPr>
        <p:txBody>
          <a:bodyPr wrap="square">
            <a:spAutoFit/>
          </a:bodyPr>
          <a:lstStyle/>
          <a:p>
            <a:pPr algn="ctr"/>
            <a:r>
              <a:rPr lang="uk-UA" sz="2800" b="1" dirty="0">
                <a:solidFill>
                  <a:schemeClr val="tx2">
                    <a:lumMod val="50000"/>
                  </a:schemeClr>
                </a:solidFill>
                <a:latin typeface="Times New Roman" pitchFamily="18" charset="0"/>
                <a:cs typeface="Times New Roman" pitchFamily="18" charset="0"/>
              </a:rPr>
              <a:t>29 січня 2023 року, внаслідок обстрілів, пошкоджено будівлю Центру культури та дозвілля за адресою – </a:t>
            </a:r>
            <a:endParaRPr lang="uk-UA" sz="2800" b="1" dirty="0" smtClean="0">
              <a:solidFill>
                <a:schemeClr val="tx2">
                  <a:lumMod val="50000"/>
                </a:schemeClr>
              </a:solidFill>
              <a:latin typeface="Times New Roman" pitchFamily="18" charset="0"/>
              <a:cs typeface="Times New Roman" pitchFamily="18" charset="0"/>
            </a:endParaRPr>
          </a:p>
          <a:p>
            <a:pPr algn="ctr"/>
            <a:r>
              <a:rPr lang="uk-UA" sz="2800" b="1" dirty="0" smtClean="0">
                <a:solidFill>
                  <a:schemeClr val="tx2">
                    <a:lumMod val="50000"/>
                  </a:schemeClr>
                </a:solidFill>
                <a:latin typeface="Times New Roman" pitchFamily="18" charset="0"/>
                <a:cs typeface="Times New Roman" pitchFamily="18" charset="0"/>
              </a:rPr>
              <a:t>м</a:t>
            </a:r>
            <a:r>
              <a:rPr lang="uk-UA" sz="2800" b="1" dirty="0">
                <a:solidFill>
                  <a:schemeClr val="tx2">
                    <a:lumMod val="50000"/>
                  </a:schemeClr>
                </a:solidFill>
                <a:latin typeface="Times New Roman" pitchFamily="18" charset="0"/>
                <a:cs typeface="Times New Roman" pitchFamily="18" charset="0"/>
              </a:rPr>
              <a:t>. Олешки, </a:t>
            </a:r>
            <a:r>
              <a:rPr lang="uk-UA" sz="2800" b="1" dirty="0" smtClean="0">
                <a:solidFill>
                  <a:schemeClr val="tx2">
                    <a:lumMod val="50000"/>
                  </a:schemeClr>
                </a:solidFill>
                <a:latin typeface="Times New Roman" pitchFamily="18" charset="0"/>
                <a:cs typeface="Times New Roman" pitchFamily="18" charset="0"/>
              </a:rPr>
              <a:t>вул</a:t>
            </a:r>
            <a:r>
              <a:rPr lang="uk-UA" sz="2800" b="1" dirty="0">
                <a:solidFill>
                  <a:schemeClr val="tx2">
                    <a:lumMod val="50000"/>
                  </a:schemeClr>
                </a:solidFill>
                <a:latin typeface="Times New Roman" pitchFamily="18" charset="0"/>
                <a:cs typeface="Times New Roman" pitchFamily="18" charset="0"/>
              </a:rPr>
              <a:t>. Пароходна, буд. 28.</a:t>
            </a:r>
          </a:p>
          <a:p>
            <a:pPr algn="ctr"/>
            <a:r>
              <a:rPr lang="uk-UA" sz="2800" b="1" dirty="0">
                <a:solidFill>
                  <a:schemeClr val="tx2">
                    <a:lumMod val="50000"/>
                  </a:schemeClr>
                </a:solidFill>
                <a:latin typeface="Times New Roman" pitchFamily="18" charset="0"/>
                <a:cs typeface="Times New Roman" pitchFamily="18" charset="0"/>
              </a:rPr>
              <a:t>В березні 2023 року сталася пожежа в бібліотечному приміщенні та 12 липня 2023 року було ще одне влучання, через що пошкоджено одну з стін будівлі. </a:t>
            </a:r>
            <a:endParaRPr lang="uk-UA" dirty="0">
              <a:solidFill>
                <a:schemeClr val="tx2">
                  <a:lumMod val="50000"/>
                </a:schemeClr>
              </a:solidFill>
              <a:latin typeface="Times New Roman" pitchFamily="18" charset="0"/>
              <a:cs typeface="Times New Roman" pitchFamily="18" charset="0"/>
            </a:endParaRPr>
          </a:p>
          <a:p>
            <a:endParaRPr lang="en-GB" dirty="0"/>
          </a:p>
        </p:txBody>
      </p:sp>
      <p:sp>
        <p:nvSpPr>
          <p:cNvPr id="3" name="Прямоугольник 2"/>
          <p:cNvSpPr/>
          <p:nvPr/>
        </p:nvSpPr>
        <p:spPr>
          <a:xfrm>
            <a:off x="1852393" y="5558917"/>
            <a:ext cx="6401082" cy="4832092"/>
          </a:xfrm>
          <a:prstGeom prst="rect">
            <a:avLst/>
          </a:prstGeom>
        </p:spPr>
        <p:txBody>
          <a:bodyPr wrap="square">
            <a:spAutoFit/>
          </a:bodyPr>
          <a:lstStyle/>
          <a:p>
            <a:pPr algn="ctr"/>
            <a:r>
              <a:rPr lang="uk-UA" sz="2800" b="1" dirty="0">
                <a:solidFill>
                  <a:schemeClr val="tx2">
                    <a:lumMod val="50000"/>
                  </a:schemeClr>
                </a:solidFill>
                <a:latin typeface="Times New Roman" pitchFamily="18" charset="0"/>
                <a:cs typeface="Times New Roman" pitchFamily="18" charset="0"/>
              </a:rPr>
              <a:t>В результаті цих подій вибите скло на всіх вікнах, частково відсутні самі рами вікон, відсутні вхідні двері, зруйновано фойє на першому поверсі, багато великих дірок в стінах на обох поверхах внаслідок потрапляння снарядів. Зруйновано три навчальних кабінети на першому поверсі, частково зруйновані сходи, розбита декоративна плитка перед входом в будівлю.</a:t>
            </a:r>
            <a:endParaRPr lang="en-GB" sz="2800" b="1" dirty="0">
              <a:solidFill>
                <a:schemeClr val="tx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208159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72531" y="390525"/>
            <a:ext cx="9556750" cy="4893647"/>
          </a:xfrm>
          <a:prstGeom prst="rect">
            <a:avLst/>
          </a:prstGeom>
        </p:spPr>
        <p:txBody>
          <a:bodyPr wrap="square">
            <a:spAutoFit/>
          </a:bodyPr>
          <a:lstStyle/>
          <a:p>
            <a:pPr algn="just"/>
            <a:r>
              <a:rPr lang="uk-UA" sz="2400" b="1" dirty="0"/>
              <a:t>	</a:t>
            </a:r>
            <a:r>
              <a:rPr lang="uk-UA" sz="2600" b="1" dirty="0">
                <a:solidFill>
                  <a:schemeClr val="tx2">
                    <a:lumMod val="50000"/>
                  </a:schemeClr>
                </a:solidFill>
              </a:rPr>
              <a:t>У селі Козачі Лагері 09 серпня 2023 </a:t>
            </a:r>
            <a:r>
              <a:rPr lang="uk-UA" sz="2600" b="1" dirty="0" smtClean="0">
                <a:solidFill>
                  <a:schemeClr val="tx2">
                    <a:lumMod val="50000"/>
                  </a:schemeClr>
                </a:solidFill>
              </a:rPr>
              <a:t>року, </a:t>
            </a:r>
            <a:r>
              <a:rPr lang="uk-UA" sz="2600" b="1" dirty="0">
                <a:solidFill>
                  <a:schemeClr val="tx2">
                    <a:lumMod val="50000"/>
                  </a:schemeClr>
                </a:solidFill>
              </a:rPr>
              <a:t>внаслідок бойових </a:t>
            </a:r>
            <a:r>
              <a:rPr lang="uk-UA" sz="2600" b="1" dirty="0" smtClean="0">
                <a:solidFill>
                  <a:schemeClr val="tx2">
                    <a:lumMod val="50000"/>
                  </a:schemeClr>
                </a:solidFill>
              </a:rPr>
              <a:t>дій, </a:t>
            </a:r>
            <a:r>
              <a:rPr lang="uk-UA" sz="2600" b="1" dirty="0">
                <a:solidFill>
                  <a:schemeClr val="tx2">
                    <a:lumMod val="50000"/>
                  </a:schemeClr>
                </a:solidFill>
              </a:rPr>
              <a:t>було пошкоджено будівлю філіалу «Козачелагерський сільський будинок культури</a:t>
            </a:r>
            <a:r>
              <a:rPr lang="uk-UA" sz="2600" b="1" dirty="0" smtClean="0">
                <a:solidFill>
                  <a:schemeClr val="tx2">
                    <a:lumMod val="50000"/>
                  </a:schemeClr>
                </a:solidFill>
              </a:rPr>
              <a:t>», </a:t>
            </a:r>
            <a:r>
              <a:rPr lang="uk-UA" sz="2600" b="1" dirty="0">
                <a:solidFill>
                  <a:schemeClr val="tx2">
                    <a:lumMod val="50000"/>
                  </a:schemeClr>
                </a:solidFill>
              </a:rPr>
              <a:t>за адресою вул. Мічуріна, </a:t>
            </a:r>
            <a:r>
              <a:rPr lang="uk-UA" sz="2600" b="1" dirty="0" smtClean="0">
                <a:solidFill>
                  <a:schemeClr val="tx2">
                    <a:lumMod val="50000"/>
                  </a:schemeClr>
                </a:solidFill>
              </a:rPr>
              <a:t>буд.120. </a:t>
            </a:r>
          </a:p>
          <a:p>
            <a:pPr algn="just"/>
            <a:r>
              <a:rPr lang="uk-UA" sz="2600" b="1" dirty="0">
                <a:solidFill>
                  <a:schemeClr val="tx2">
                    <a:lumMod val="50000"/>
                  </a:schemeClr>
                </a:solidFill>
              </a:rPr>
              <a:t> </a:t>
            </a:r>
            <a:r>
              <a:rPr lang="uk-UA" sz="2600" b="1" dirty="0" smtClean="0">
                <a:solidFill>
                  <a:schemeClr val="tx2">
                    <a:lumMod val="50000"/>
                  </a:schemeClr>
                </a:solidFill>
              </a:rPr>
              <a:t>   Зруйнована </a:t>
            </a:r>
            <a:r>
              <a:rPr lang="uk-UA" sz="2600" b="1" dirty="0">
                <a:solidFill>
                  <a:schemeClr val="tx2">
                    <a:lumMod val="50000"/>
                  </a:schemeClr>
                </a:solidFill>
              </a:rPr>
              <a:t>центральна частина будівлі на другому поверсі, гурткова кімната, актовий зал, сходи, туалет, частково зруйновані кабінети на першому поверсі, відсутнє скло у вікнах, зруйнована котельня і огорожа.</a:t>
            </a:r>
            <a:endParaRPr lang="en-GB" sz="2600" b="1" dirty="0">
              <a:solidFill>
                <a:schemeClr val="tx2">
                  <a:lumMod val="50000"/>
                </a:schemeClr>
              </a:solidFill>
            </a:endParaRPr>
          </a:p>
          <a:p>
            <a:pPr algn="just"/>
            <a:r>
              <a:rPr lang="uk-UA" sz="2600" b="1" dirty="0">
                <a:solidFill>
                  <a:schemeClr val="tx2">
                    <a:lumMod val="50000"/>
                  </a:schemeClr>
                </a:solidFill>
              </a:rPr>
              <a:t>	У селі Раденськ 13 жовтня 2023 року майже повністю було зруйновано будівлю філіалу «Раденський сільський будинок культури» за адресою вул. Гагаріна, буд.2а.</a:t>
            </a:r>
            <a:endParaRPr lang="en-GB" sz="2600" b="1" dirty="0">
              <a:solidFill>
                <a:schemeClr val="tx2">
                  <a:lumMod val="50000"/>
                </a:schemeClr>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6797" y="619124"/>
            <a:ext cx="6845300" cy="9694247"/>
          </a:xfrm>
          <a:prstGeom prst="rect">
            <a:avLst/>
          </a:prstGeom>
          <a:solidFill>
            <a:srgbClr val="FFFFFF">
              <a:shade val="85000"/>
            </a:srgbClr>
          </a:solidFill>
          <a:ln w="3175" cap="sq">
            <a:solidFill>
              <a:schemeClr val="tx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7262" y="5284172"/>
            <a:ext cx="9801225" cy="5029200"/>
          </a:xfrm>
          <a:prstGeom prst="rect">
            <a:avLst/>
          </a:prstGeom>
          <a:solidFill>
            <a:srgbClr val="FFFFFF">
              <a:shade val="85000"/>
            </a:srgbClr>
          </a:solidFill>
          <a:ln w="317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73757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альтернативный процесс 3"/>
          <p:cNvSpPr>
            <a:spLocks noChangeArrowheads="1"/>
          </p:cNvSpPr>
          <p:nvPr/>
        </p:nvSpPr>
        <p:spPr bwMode="auto">
          <a:xfrm>
            <a:off x="9161462" y="6257925"/>
            <a:ext cx="6792913" cy="3581400"/>
          </a:xfrm>
          <a:prstGeom prst="flowChartAlternateProcess">
            <a:avLst/>
          </a:prstGeom>
          <a:solidFill>
            <a:schemeClr val="accent1">
              <a:lumMod val="40000"/>
              <a:lumOff val="60000"/>
            </a:schemeClr>
          </a:solidFill>
          <a:ln>
            <a:solidFill>
              <a:schemeClr val="tx2"/>
            </a:solidFill>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en-US" sz="3200" b="1" i="0" u="none" strike="noStrike" cap="none" normalizeH="0" baseline="0" dirty="0">
                <a:ln>
                  <a:noFill/>
                </a:ln>
                <a:solidFill>
                  <a:schemeClr val="tx2">
                    <a:lumMod val="50000"/>
                  </a:schemeClr>
                </a:solidFill>
                <a:latin typeface="Times New Roman" pitchFamily="18" charset="0"/>
                <a:ea typeface="Times New Roman" pitchFamily="18" charset="0"/>
                <a:cs typeface="Times New Roman" pitchFamily="18" charset="0"/>
              </a:rPr>
              <a:t>Бібліотечна справа та доступ до інформації</a:t>
            </a:r>
            <a:endParaRPr kumimoji="0" lang="ru-RU" altLang="en-US" sz="3200" b="0" i="0" u="none" strike="noStrike" cap="none" normalizeH="0" baseline="0" dirty="0">
              <a:ln>
                <a:noFill/>
              </a:ln>
              <a:solidFill>
                <a:schemeClr val="tx2">
                  <a:lumMod val="50000"/>
                </a:schemeClr>
              </a:solidFill>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latin typeface="Times New Roman" pitchFamily="18" charset="0"/>
                <a:ea typeface="Arial" pitchFamily="34" charset="0"/>
                <a:cs typeface="Times New Roman" pitchFamily="18" charset="0"/>
              </a:rPr>
              <a:t>книжки, читацькі клуби;</a:t>
            </a:r>
            <a:endParaRPr kumimoji="0" lang="ru-RU" altLang="en-US" sz="3200" b="0" i="0" u="none" strike="noStrike" cap="none" normalizeH="0" baseline="0" dirty="0">
              <a:ln>
                <a:noFill/>
              </a:ln>
              <a:solidFill>
                <a:schemeClr val="tx2">
                  <a:lumMod val="50000"/>
                </a:schemeClr>
              </a:solidFill>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latin typeface="Times New Roman" pitchFamily="18" charset="0"/>
                <a:ea typeface="Arial" pitchFamily="34" charset="0"/>
                <a:cs typeface="Times New Roman" pitchFamily="18" charset="0"/>
              </a:rPr>
              <a:t>кінотеатр;</a:t>
            </a:r>
            <a:endParaRPr kumimoji="0" lang="ru-RU" altLang="en-US" sz="3200" b="0" i="0" u="none" strike="noStrike" cap="none" normalizeH="0" baseline="0" dirty="0">
              <a:ln>
                <a:noFill/>
              </a:ln>
              <a:solidFill>
                <a:schemeClr val="tx2">
                  <a:lumMod val="50000"/>
                </a:schemeClr>
              </a:solidFill>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err="1">
                <a:ln>
                  <a:noFill/>
                </a:ln>
                <a:solidFill>
                  <a:schemeClr val="tx2">
                    <a:lumMod val="50000"/>
                  </a:schemeClr>
                </a:solidFill>
                <a:latin typeface="Times New Roman" pitchFamily="18" charset="0"/>
                <a:ea typeface="Arial" pitchFamily="34" charset="0"/>
                <a:cs typeface="Times New Roman" pitchFamily="18" charset="0"/>
              </a:rPr>
              <a:t>коворкінг</a:t>
            </a:r>
            <a:r>
              <a:rPr kumimoji="0" lang="uk-UA" altLang="en-US" sz="3200" b="0" i="0" u="none" strike="noStrike" cap="none" normalizeH="0" baseline="0" dirty="0">
                <a:ln>
                  <a:noFill/>
                </a:ln>
                <a:solidFill>
                  <a:schemeClr val="tx2">
                    <a:lumMod val="50000"/>
                  </a:schemeClr>
                </a:solidFill>
                <a:latin typeface="Times New Roman" pitchFamily="18" charset="0"/>
                <a:ea typeface="Arial" pitchFamily="34" charset="0"/>
                <a:cs typeface="Times New Roman" pitchFamily="18" charset="0"/>
              </a:rPr>
              <a:t>;</a:t>
            </a:r>
            <a:endParaRPr kumimoji="0" lang="ru-RU" altLang="en-US" sz="3200" b="0" i="0" u="none" strike="noStrike" cap="none" normalizeH="0" baseline="0" dirty="0">
              <a:ln>
                <a:noFill/>
              </a:ln>
              <a:solidFill>
                <a:schemeClr val="tx2">
                  <a:lumMod val="50000"/>
                </a:schemeClr>
              </a:solidFill>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latin typeface="Times New Roman" pitchFamily="18" charset="0"/>
                <a:ea typeface="Arial" pitchFamily="34" charset="0"/>
                <a:cs typeface="Times New Roman" pitchFamily="18" charset="0"/>
              </a:rPr>
              <a:t>дитячий простір;</a:t>
            </a:r>
            <a:endParaRPr kumimoji="0" lang="ru-RU" altLang="en-US" sz="3200" b="0" i="0" u="none" strike="noStrike" cap="none" normalizeH="0" baseline="0" dirty="0">
              <a:ln>
                <a:noFill/>
              </a:ln>
              <a:solidFill>
                <a:schemeClr val="tx2">
                  <a:lumMod val="50000"/>
                </a:schemeClr>
              </a:solidFill>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latin typeface="Times New Roman" pitchFamily="18" charset="0"/>
                <a:ea typeface="Arial" pitchFamily="34" charset="0"/>
                <a:cs typeface="Times New Roman" pitchFamily="18" charset="0"/>
              </a:rPr>
              <a:t>оплата послуг інтернет-</a:t>
            </a:r>
            <a:r>
              <a:rPr kumimoji="0" lang="uk-UA" altLang="en-US" sz="3200" b="0" i="0" u="none" strike="noStrike" cap="none" normalizeH="0" baseline="0" dirty="0" err="1">
                <a:ln>
                  <a:noFill/>
                </a:ln>
                <a:solidFill>
                  <a:schemeClr val="tx2">
                    <a:lumMod val="50000"/>
                  </a:schemeClr>
                </a:solidFill>
                <a:latin typeface="Times New Roman" pitchFamily="18" charset="0"/>
                <a:ea typeface="Arial" pitchFamily="34" charset="0"/>
                <a:cs typeface="Times New Roman" pitchFamily="18" charset="0"/>
              </a:rPr>
              <a:t>банкінг</a:t>
            </a:r>
            <a:r>
              <a:rPr kumimoji="0" lang="uk-UA" altLang="en-US" sz="3200" b="0" i="0" u="none" strike="noStrike" cap="none" normalizeH="0" baseline="0" dirty="0">
                <a:ln>
                  <a:noFill/>
                </a:ln>
                <a:solidFill>
                  <a:schemeClr val="tx2">
                    <a:lumMod val="50000"/>
                  </a:schemeClr>
                </a:solidFill>
                <a:latin typeface="Times New Roman" pitchFamily="18" charset="0"/>
                <a:ea typeface="Arial" pitchFamily="34" charset="0"/>
                <a:cs typeface="Times New Roman" pitchFamily="18" charset="0"/>
              </a:rPr>
              <a:t>.</a:t>
            </a:r>
            <a:endParaRPr kumimoji="0" lang="ru-RU" altLang="en-US" sz="3200" b="0" i="0" u="none" strike="noStrike" cap="none" normalizeH="0" baseline="0" dirty="0">
              <a:ln>
                <a:noFill/>
              </a:ln>
              <a:solidFill>
                <a:schemeClr val="tx2">
                  <a:lumMod val="50000"/>
                </a:schemeClr>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en-US" sz="1800" b="0" i="0" u="none" strike="noStrike" cap="none" normalizeH="0" baseline="0" dirty="0">
              <a:ln>
                <a:noFill/>
              </a:ln>
              <a:solidFill>
                <a:schemeClr val="tx1"/>
              </a:solidFill>
              <a:latin typeface="Arial" pitchFamily="34" charset="0"/>
              <a:cs typeface="Arial" pitchFamily="34" charset="0"/>
            </a:endParaRPr>
          </a:p>
        </p:txBody>
      </p:sp>
      <p:sp>
        <p:nvSpPr>
          <p:cNvPr id="4" name="Блок-схема: альтернативный процесс 6"/>
          <p:cNvSpPr>
            <a:spLocks noChangeArrowheads="1"/>
          </p:cNvSpPr>
          <p:nvPr/>
        </p:nvSpPr>
        <p:spPr bwMode="auto">
          <a:xfrm>
            <a:off x="11768931" y="1039743"/>
            <a:ext cx="7239001" cy="4989582"/>
          </a:xfrm>
          <a:prstGeom prst="flowChartAlternateProcess">
            <a:avLst/>
          </a:prstGeom>
          <a:solidFill>
            <a:schemeClr val="accent1">
              <a:lumMod val="60000"/>
              <a:lumOff val="40000"/>
            </a:schemeClr>
          </a:solidFill>
          <a:ln>
            <a:solidFill>
              <a:schemeClr val="tx2"/>
            </a:solidFill>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en-US" sz="3200" b="1" i="0" u="none" strike="noStrike" cap="none" normalizeH="0" baseline="0" dirty="0">
                <a:ln>
                  <a:noFill/>
                </a:ln>
                <a:solidFill>
                  <a:schemeClr val="tx2">
                    <a:lumMod val="50000"/>
                  </a:schemeClr>
                </a:solidFill>
                <a:effectLst/>
                <a:latin typeface="Times New Roman" pitchFamily="18" charset="0"/>
                <a:ea typeface="Times New Roman" pitchFamily="18" charset="0"/>
                <a:cs typeface="Times New Roman" pitchFamily="18" charset="0"/>
              </a:rPr>
              <a:t>Музейна справа</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рекреація і туризм </a:t>
            </a:r>
            <a:r>
              <a:rPr kumimoji="0" lang="uk-UA" altLang="en-US" sz="3200" b="0" i="0" u="none" strike="noStrike" cap="none" normalizeH="0" baseline="0" dirty="0" smtClean="0">
                <a:ln>
                  <a:noFill/>
                </a:ln>
                <a:solidFill>
                  <a:schemeClr val="tx2">
                    <a:lumMod val="50000"/>
                  </a:schemeClr>
                </a:solidFill>
                <a:effectLst/>
                <a:latin typeface="Times New Roman" pitchFamily="18" charset="0"/>
                <a:ea typeface="Arial" pitchFamily="34" charset="0"/>
                <a:cs typeface="Times New Roman" pitchFamily="18" charset="0"/>
              </a:rPr>
              <a:t>(пізнавальний, спортивний, оздоровчий туризм, у тому числі інформаційна та рекламна підтримка;</a:t>
            </a:r>
            <a:endParaRPr kumimoji="0" lang="uk-UA" altLang="en-US" sz="3200" b="0"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smtClean="0">
                <a:ln>
                  <a:noFill/>
                </a:ln>
                <a:solidFill>
                  <a:schemeClr val="tx2">
                    <a:lumMod val="50000"/>
                  </a:schemeClr>
                </a:solidFill>
                <a:effectLst/>
                <a:latin typeface="Times New Roman" pitchFamily="18" charset="0"/>
                <a:ea typeface="Arial" pitchFamily="34" charset="0"/>
                <a:cs typeface="Times New Roman" pitchFamily="18" charset="0"/>
              </a:rPr>
              <a:t>краєзнавство</a:t>
            </a: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охорона культурної спадщини;</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algn="ctr" defTabSz="914400" eaLnBrk="0" fontAlgn="base" hangingPunct="0">
              <a:spcBef>
                <a:spcPct val="0"/>
              </a:spcBef>
              <a:spcAft>
                <a:spcPct val="0"/>
              </a:spcAft>
              <a:buFontTx/>
              <a:buChar char="•"/>
            </a:pPr>
            <a:r>
              <a:rPr lang="uk-UA" altLang="en-US" sz="3200" dirty="0">
                <a:solidFill>
                  <a:schemeClr val="tx2">
                    <a:lumMod val="50000"/>
                  </a:schemeClr>
                </a:solidFill>
                <a:latin typeface="Times New Roman" pitchFamily="18" charset="0"/>
                <a:ea typeface="Arial" pitchFamily="34" charset="0"/>
                <a:cs typeface="Times New Roman" pitchFamily="18" charset="0"/>
              </a:rPr>
              <a:t>тематичні програми для здобувачів освіти;</a:t>
            </a:r>
            <a:endParaRPr lang="ru-RU" altLang="en-US" sz="3200" dirty="0">
              <a:solidFill>
                <a:schemeClr val="tx2">
                  <a:lumMod val="50000"/>
                </a:schemeClr>
              </a:solidFill>
              <a:latin typeface="Times New Roman" pitchFamily="18" charset="0"/>
              <a:ea typeface="Arial" pitchFamily="34" charset="0"/>
              <a:cs typeface="Times New Roman" pitchFamily="18" charset="0"/>
            </a:endParaRPr>
          </a:p>
          <a:p>
            <a:pPr algn="ctr" defTabSz="914400" eaLnBrk="0" fontAlgn="base" hangingPunct="0">
              <a:spcBef>
                <a:spcPct val="0"/>
              </a:spcBef>
              <a:spcAft>
                <a:spcPct val="0"/>
              </a:spcAft>
              <a:buFontTx/>
              <a:buChar char="•"/>
            </a:pPr>
            <a:r>
              <a:rPr lang="uk-UA" altLang="en-US" sz="3200" dirty="0">
                <a:solidFill>
                  <a:schemeClr val="tx2">
                    <a:lumMod val="50000"/>
                  </a:schemeClr>
                </a:solidFill>
                <a:latin typeface="Times New Roman" pitchFamily="18" charset="0"/>
                <a:ea typeface="Arial" pitchFamily="34" charset="0"/>
                <a:cs typeface="Times New Roman" pitchFamily="18" charset="0"/>
              </a:rPr>
              <a:t>виставки.</a:t>
            </a:r>
            <a:endParaRPr lang="ru-RU" altLang="en-US" sz="3200" dirty="0">
              <a:solidFill>
                <a:schemeClr val="tx2">
                  <a:lumMod val="50000"/>
                </a:schemeClr>
              </a:solidFill>
              <a:latin typeface="Times New Roman" pitchFamily="18" charset="0"/>
              <a:ea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5" name="Блок-схема: альтернативный процесс 7"/>
          <p:cNvSpPr>
            <a:spLocks noChangeArrowheads="1"/>
          </p:cNvSpPr>
          <p:nvPr/>
        </p:nvSpPr>
        <p:spPr bwMode="auto">
          <a:xfrm>
            <a:off x="6815931" y="1647664"/>
            <a:ext cx="4724400" cy="3467262"/>
          </a:xfrm>
          <a:prstGeom prst="flowChartAlternateProcess">
            <a:avLst/>
          </a:prstGeom>
          <a:solidFill>
            <a:schemeClr val="accent1">
              <a:lumMod val="40000"/>
              <a:lumOff val="60000"/>
            </a:schemeClr>
          </a:solidFill>
          <a:ln w="12700">
            <a:solidFill>
              <a:schemeClr val="tx2"/>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en-US" sz="3200" b="1" i="0" u="none" strike="noStrike" cap="none" normalizeH="0" baseline="0" dirty="0">
                <a:ln>
                  <a:noFill/>
                </a:ln>
                <a:solidFill>
                  <a:schemeClr val="tx2">
                    <a:lumMod val="50000"/>
                  </a:schemeClr>
                </a:solidFill>
                <a:effectLst/>
                <a:latin typeface="Times New Roman" pitchFamily="18" charset="0"/>
                <a:ea typeface="Times New Roman" pitchFamily="18" charset="0"/>
                <a:cs typeface="Times New Roman" pitchFamily="18" charset="0"/>
              </a:rPr>
              <a:t>Арт резиденція</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фестивалі;</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algn="ctr" defTabSz="914400" eaLnBrk="0" fontAlgn="base" hangingPunct="0">
              <a:spcBef>
                <a:spcPct val="0"/>
              </a:spcBef>
              <a:spcAft>
                <a:spcPct val="0"/>
              </a:spcAft>
              <a:buFontTx/>
              <a:buChar char="•"/>
            </a:pPr>
            <a:r>
              <a:rPr lang="uk-UA" altLang="en-US" sz="3200" dirty="0">
                <a:solidFill>
                  <a:schemeClr val="tx2">
                    <a:lumMod val="50000"/>
                  </a:schemeClr>
                </a:solidFill>
                <a:latin typeface="Times New Roman" pitchFamily="18" charset="0"/>
                <a:ea typeface="Arial" pitchFamily="34" charset="0"/>
                <a:cs typeface="Times New Roman" pitchFamily="18" charset="0"/>
              </a:rPr>
              <a:t>майстер-класи </a:t>
            </a:r>
            <a:r>
              <a:rPr lang="uk-UA" altLang="en-US" sz="3200" dirty="0" smtClean="0">
                <a:solidFill>
                  <a:schemeClr val="tx2">
                    <a:lumMod val="50000"/>
                  </a:schemeClr>
                </a:solidFill>
                <a:latin typeface="Times New Roman" pitchFamily="18" charset="0"/>
                <a:ea typeface="Arial" pitchFamily="34" charset="0"/>
                <a:cs typeface="Times New Roman" pitchFamily="18" charset="0"/>
              </a:rPr>
              <a:t>і майстерні</a:t>
            </a:r>
            <a:r>
              <a:rPr lang="uk-UA" altLang="en-US" sz="3200" dirty="0">
                <a:solidFill>
                  <a:schemeClr val="tx2">
                    <a:lumMod val="50000"/>
                  </a:schemeClr>
                </a:solidFill>
                <a:latin typeface="Times New Roman" pitchFamily="18" charset="0"/>
                <a:ea typeface="Arial" pitchFamily="34" charset="0"/>
                <a:cs typeface="Times New Roman" pitchFamily="18" charset="0"/>
              </a:rPr>
              <a:t>;</a:t>
            </a:r>
            <a:endParaRPr lang="ru-RU" altLang="en-US" sz="3200" dirty="0">
              <a:solidFill>
                <a:schemeClr val="tx2">
                  <a:lumMod val="50000"/>
                </a:schemeClr>
              </a:solidFill>
              <a:latin typeface="Times New Roman" pitchFamily="18" charset="0"/>
              <a:ea typeface="Arial" pitchFamily="34" charset="0"/>
              <a:cs typeface="Times New Roman" pitchFamily="18" charset="0"/>
            </a:endParaRPr>
          </a:p>
          <a:p>
            <a:pPr algn="ctr" defTabSz="914400" eaLnBrk="0" fontAlgn="base" hangingPunct="0">
              <a:spcBef>
                <a:spcPct val="0"/>
              </a:spcBef>
              <a:spcAft>
                <a:spcPct val="0"/>
              </a:spcAft>
              <a:buFontTx/>
              <a:buChar char="•"/>
            </a:pPr>
            <a:r>
              <a:rPr lang="uk-UA" altLang="en-US" sz="3200" dirty="0">
                <a:solidFill>
                  <a:schemeClr val="tx2">
                    <a:lumMod val="50000"/>
                  </a:schemeClr>
                </a:solidFill>
                <a:latin typeface="Times New Roman" pitchFamily="18" charset="0"/>
                <a:ea typeface="Arial" pitchFamily="34" charset="0"/>
                <a:cs typeface="Times New Roman" pitchFamily="18" charset="0"/>
              </a:rPr>
              <a:t>ярмарки; </a:t>
            </a:r>
            <a:endParaRPr lang="ru-RU" altLang="en-US" sz="3200" dirty="0">
              <a:solidFill>
                <a:schemeClr val="tx2">
                  <a:lumMod val="50000"/>
                </a:schemeClr>
              </a:solidFill>
              <a:latin typeface="Times New Roman" pitchFamily="18" charset="0"/>
              <a:ea typeface="Arial" pitchFamily="34" charset="0"/>
              <a:cs typeface="Times New Roman" pitchFamily="18" charset="0"/>
            </a:endParaRPr>
          </a:p>
          <a:p>
            <a:pPr algn="ctr" defTabSz="914400" eaLnBrk="0" fontAlgn="base" hangingPunct="0">
              <a:spcBef>
                <a:spcPct val="0"/>
              </a:spcBef>
              <a:spcAft>
                <a:spcPct val="0"/>
              </a:spcAft>
              <a:buFontTx/>
              <a:buChar char="•"/>
            </a:pPr>
            <a:r>
              <a:rPr lang="uk-UA" altLang="en-US" sz="3200" dirty="0">
                <a:solidFill>
                  <a:schemeClr val="tx2">
                    <a:lumMod val="50000"/>
                  </a:schemeClr>
                </a:solidFill>
                <a:latin typeface="Times New Roman" pitchFamily="18" charset="0"/>
                <a:ea typeface="Arial" pitchFamily="34" charset="0"/>
                <a:cs typeface="Times New Roman" pitchFamily="18" charset="0"/>
              </a:rPr>
              <a:t>фотостудія.</a:t>
            </a:r>
            <a:endParaRPr lang="ru-RU" altLang="en-US" sz="3200" dirty="0">
              <a:solidFill>
                <a:schemeClr val="tx2">
                  <a:lumMod val="50000"/>
                </a:schemeClr>
              </a:solidFill>
              <a:latin typeface="Times New Roman" pitchFamily="18" charset="0"/>
              <a:ea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6" name="Блок-схема: альтернативный процесс 8"/>
          <p:cNvSpPr>
            <a:spLocks noChangeArrowheads="1"/>
          </p:cNvSpPr>
          <p:nvPr/>
        </p:nvSpPr>
        <p:spPr bwMode="auto">
          <a:xfrm>
            <a:off x="567531" y="1109346"/>
            <a:ext cx="5943600" cy="4343400"/>
          </a:xfrm>
          <a:prstGeom prst="flowChartAlternateProcess">
            <a:avLst/>
          </a:prstGeom>
          <a:solidFill>
            <a:schemeClr val="accent1">
              <a:lumMod val="20000"/>
              <a:lumOff val="80000"/>
            </a:schemeClr>
          </a:solidFill>
          <a:ln>
            <a:solidFill>
              <a:schemeClr val="tx2"/>
            </a:solidFill>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en-US" sz="3200" b="1" i="0" u="none" strike="noStrike" cap="none" normalizeH="0" baseline="0" dirty="0">
                <a:ln>
                  <a:noFill/>
                </a:ln>
                <a:solidFill>
                  <a:schemeClr val="tx2">
                    <a:lumMod val="50000"/>
                  </a:schemeClr>
                </a:solidFill>
                <a:effectLst/>
                <a:latin typeface="Times New Roman" pitchFamily="18" charset="0"/>
                <a:ea typeface="Times New Roman" pitchFamily="18" charset="0"/>
                <a:cs typeface="Times New Roman" pitchFamily="18" charset="0"/>
              </a:rPr>
              <a:t>Клубна діяльність</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хореографічне мистецтво;</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образотворче мистецтво;</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lang="uk-UA" altLang="en-US" sz="3200" dirty="0">
                <a:solidFill>
                  <a:schemeClr val="tx2">
                    <a:lumMod val="50000"/>
                  </a:schemeClr>
                </a:solidFill>
                <a:latin typeface="Times New Roman" pitchFamily="18" charset="0"/>
                <a:ea typeface="Arial" pitchFamily="34" charset="0"/>
                <a:cs typeface="Times New Roman" pitchFamily="18" charset="0"/>
              </a:rPr>
              <a:t>в</a:t>
            </a: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окальне-хорове мистецтво;</a:t>
            </a:r>
            <a:endParaRPr kumimoji="0" lang="ru-RU" altLang="en-US" sz="3200" b="0" i="0" u="none" strike="noStrike" cap="none" normalizeH="0" baseline="0" dirty="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uk-UA" altLang="en-US" sz="32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театральне мистецтво;</a:t>
            </a:r>
          </a:p>
          <a:p>
            <a:pPr marL="0" marR="0" lvl="0" indent="0" algn="ctr" defTabSz="914400" rtl="0" eaLnBrk="0" fontAlgn="base" latinLnBrk="0" hangingPunct="0">
              <a:lnSpc>
                <a:spcPct val="100000"/>
              </a:lnSpc>
              <a:spcBef>
                <a:spcPct val="0"/>
              </a:spcBef>
              <a:spcAft>
                <a:spcPct val="0"/>
              </a:spcAft>
              <a:buClrTx/>
              <a:buSzTx/>
              <a:buFontTx/>
              <a:buChar char="•"/>
              <a:tabLst/>
            </a:pPr>
            <a:r>
              <a:rPr kumimoji="0" lang="ru-RU" altLang="en-US" sz="3200" b="0" i="0" u="none" strike="noStrike" cap="none" normalizeH="0" baseline="0" dirty="0">
                <a:ln>
                  <a:noFill/>
                </a:ln>
                <a:solidFill>
                  <a:schemeClr val="tx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декоративно-прикладне мистецтво</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7" name="Блок-схема: альтернативный процесс 9"/>
          <p:cNvSpPr>
            <a:spLocks noChangeArrowheads="1"/>
          </p:cNvSpPr>
          <p:nvPr/>
        </p:nvSpPr>
        <p:spPr bwMode="auto">
          <a:xfrm>
            <a:off x="2701131" y="5800725"/>
            <a:ext cx="5867400" cy="4155974"/>
          </a:xfrm>
          <a:prstGeom prst="flowChartAlternateProcess">
            <a:avLst/>
          </a:prstGeom>
          <a:solidFill>
            <a:srgbClr val="00E6AA"/>
          </a:solidFill>
          <a:ln>
            <a:solidFill>
              <a:schemeClr val="tx2"/>
            </a:solidFill>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bodyPr>
          <a:lstStyle>
            <a:lvl1pPr indent="228600"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uk-UA" altLang="en-US" sz="2800" b="1" i="0" u="none" strike="noStrike" cap="none" normalizeH="0" baseline="0" dirty="0">
                <a:ln>
                  <a:noFill/>
                </a:ln>
                <a:solidFill>
                  <a:schemeClr val="tx2">
                    <a:lumMod val="50000"/>
                  </a:schemeClr>
                </a:solidFill>
                <a:effectLst/>
                <a:latin typeface="Times New Roman" pitchFamily="18" charset="0"/>
                <a:ea typeface="Times New Roman" pitchFamily="18" charset="0"/>
                <a:cs typeface="Times New Roman" pitchFamily="18" charset="0"/>
              </a:rPr>
              <a:t>Молодіжний простір</a:t>
            </a:r>
            <a:endParaRPr kumimoji="0" lang="ru-RU" altLang="en-US" sz="2800" b="0" i="0" u="none" strike="noStrike" cap="none" normalizeH="0" baseline="0" dirty="0">
              <a:ln>
                <a:noFill/>
              </a:ln>
              <a:solidFill>
                <a:schemeClr val="tx2">
                  <a:lumMod val="50000"/>
                </a:schemeClr>
              </a:solidFill>
              <a:effectLst/>
              <a:ea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Char char="•"/>
              <a:tabLst/>
            </a:pPr>
            <a:r>
              <a:rPr kumimoji="0" lang="uk-UA" altLang="en-US" sz="2800" b="0" i="0" u="none" strike="noStrike" cap="none" normalizeH="0" baseline="0" dirty="0" smtClean="0">
                <a:ln>
                  <a:noFill/>
                </a:ln>
                <a:solidFill>
                  <a:schemeClr val="tx2">
                    <a:lumMod val="50000"/>
                  </a:schemeClr>
                </a:solidFill>
                <a:effectLst/>
                <a:latin typeface="Times New Roman" pitchFamily="18" charset="0"/>
                <a:ea typeface="Arial" pitchFamily="34" charset="0"/>
                <a:cs typeface="Times New Roman" pitchFamily="18" charset="0"/>
              </a:rPr>
              <a:t>Волонтерська та громадська </a:t>
            </a:r>
            <a:r>
              <a:rPr kumimoji="0" lang="uk-UA" altLang="en-US" sz="28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діяльність;</a:t>
            </a:r>
            <a:endParaRPr kumimoji="0" lang="ru-RU" altLang="en-US" sz="2800" b="0" i="0" u="none" strike="noStrike" cap="none" normalizeH="0" baseline="0" dirty="0">
              <a:ln>
                <a:noFill/>
              </a:ln>
              <a:solidFill>
                <a:schemeClr val="tx2">
                  <a:lumMod val="50000"/>
                </a:schemeClr>
              </a:solidFill>
              <a:effectLst/>
              <a:ea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Char char="•"/>
              <a:tabLst/>
            </a:pPr>
            <a:r>
              <a:rPr kumimoji="0" lang="uk-UA" altLang="en-US" sz="28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культурно-</a:t>
            </a:r>
            <a:r>
              <a:rPr kumimoji="0" lang="uk-UA" altLang="en-US" sz="2800" b="0" i="0" u="none" strike="noStrike" cap="none" normalizeH="0" baseline="0" dirty="0" err="1">
                <a:ln>
                  <a:noFill/>
                </a:ln>
                <a:solidFill>
                  <a:schemeClr val="tx2">
                    <a:lumMod val="50000"/>
                  </a:schemeClr>
                </a:solidFill>
                <a:effectLst/>
                <a:latin typeface="Times New Roman" pitchFamily="18" charset="0"/>
                <a:ea typeface="Arial" pitchFamily="34" charset="0"/>
                <a:cs typeface="Times New Roman" pitchFamily="18" charset="0"/>
              </a:rPr>
              <a:t>дозвіллєва</a:t>
            </a:r>
            <a:r>
              <a:rPr kumimoji="0" lang="uk-UA" altLang="en-US" sz="28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 діяльність;</a:t>
            </a:r>
            <a:endParaRPr kumimoji="0" lang="ru-RU" altLang="en-US" sz="2800" b="0" i="0" u="none" strike="noStrike" cap="none" normalizeH="0" baseline="0" dirty="0">
              <a:ln>
                <a:noFill/>
              </a:ln>
              <a:solidFill>
                <a:schemeClr val="tx2">
                  <a:lumMod val="50000"/>
                </a:schemeClr>
              </a:solidFill>
              <a:effectLst/>
              <a:ea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Char char="•"/>
              <a:tabLst/>
            </a:pPr>
            <a:r>
              <a:rPr lang="uk-UA" altLang="en-US" sz="2800" dirty="0" smtClean="0">
                <a:solidFill>
                  <a:schemeClr val="tx2">
                    <a:lumMod val="50000"/>
                  </a:schemeClr>
                </a:solidFill>
                <a:latin typeface="Times New Roman" pitchFamily="18" charset="0"/>
                <a:ea typeface="Arial" pitchFamily="34" charset="0"/>
                <a:cs typeface="Times New Roman" pitchFamily="18" charset="0"/>
              </a:rPr>
              <a:t>т</a:t>
            </a:r>
            <a:r>
              <a:rPr kumimoji="0" lang="uk-UA" altLang="en-US" sz="2800" b="0" i="0" u="none" strike="noStrike" cap="none" normalizeH="0" baseline="0" dirty="0" smtClean="0">
                <a:ln>
                  <a:noFill/>
                </a:ln>
                <a:solidFill>
                  <a:schemeClr val="tx2">
                    <a:lumMod val="50000"/>
                  </a:schemeClr>
                </a:solidFill>
                <a:effectLst/>
                <a:latin typeface="Times New Roman" pitchFamily="18" charset="0"/>
                <a:ea typeface="Arial" pitchFamily="34" charset="0"/>
                <a:cs typeface="Times New Roman" pitchFamily="18" charset="0"/>
              </a:rPr>
              <a:t>ренінги;</a:t>
            </a:r>
            <a:endParaRPr kumimoji="0" lang="ru-RU" altLang="en-US" sz="2800" b="0" i="0" u="none" strike="noStrike" cap="none" normalizeH="0" baseline="0" dirty="0">
              <a:ln>
                <a:noFill/>
              </a:ln>
              <a:solidFill>
                <a:schemeClr val="tx2">
                  <a:lumMod val="50000"/>
                </a:schemeClr>
              </a:solidFill>
              <a:effectLst/>
              <a:ea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Char char="•"/>
              <a:tabLst/>
            </a:pPr>
            <a:r>
              <a:rPr kumimoji="0" lang="uk-UA" altLang="en-US" sz="28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освітні модулі </a:t>
            </a:r>
            <a:r>
              <a:rPr kumimoji="0" lang="uk-UA" altLang="en-US" sz="2800" b="0" i="0" u="none" strike="noStrike" cap="none" normalizeH="0" baseline="0" dirty="0">
                <a:ln>
                  <a:noFill/>
                </a:ln>
                <a:solidFill>
                  <a:schemeClr val="tx2">
                    <a:lumMod val="50000"/>
                  </a:schemeClr>
                </a:solidFill>
                <a:effectLst/>
                <a:latin typeface="Arial"/>
                <a:ea typeface="Arial" pitchFamily="34" charset="0"/>
                <a:cs typeface="Times New Roman" pitchFamily="18" charset="0"/>
              </a:rPr>
              <a:t>–</a:t>
            </a:r>
            <a:r>
              <a:rPr kumimoji="0" lang="uk-UA" altLang="en-US" sz="28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 курси з IT, цифрової грамотності, </a:t>
            </a:r>
            <a:r>
              <a:rPr kumimoji="0" lang="uk-UA" altLang="en-US" sz="2800" b="0" i="0" u="none" strike="noStrike" cap="none" normalizeH="0" baseline="0" dirty="0" smtClean="0">
                <a:ln>
                  <a:noFill/>
                </a:ln>
                <a:solidFill>
                  <a:schemeClr val="tx2">
                    <a:lumMod val="50000"/>
                  </a:schemeClr>
                </a:solidFill>
                <a:effectLst/>
                <a:latin typeface="Times New Roman" pitchFamily="18" charset="0"/>
                <a:ea typeface="Arial" pitchFamily="34" charset="0"/>
                <a:cs typeface="Times New Roman" pitchFamily="18" charset="0"/>
              </a:rPr>
              <a:t>іноземної  </a:t>
            </a:r>
            <a:r>
              <a:rPr kumimoji="0" lang="uk-UA" altLang="en-US" sz="2800" b="0" i="0" u="none" strike="noStrike" cap="none" normalizeH="0" baseline="0" dirty="0">
                <a:ln>
                  <a:noFill/>
                </a:ln>
                <a:solidFill>
                  <a:schemeClr val="tx2">
                    <a:lumMod val="50000"/>
                  </a:schemeClr>
                </a:solidFill>
                <a:effectLst/>
                <a:latin typeface="Times New Roman" pitchFamily="18" charset="0"/>
                <a:ea typeface="Arial" pitchFamily="34" charset="0"/>
                <a:cs typeface="Times New Roman" pitchFamily="18" charset="0"/>
              </a:rPr>
              <a:t>мови, швидкого друкування тощо.</a:t>
            </a:r>
            <a:endParaRPr kumimoji="0" lang="ru-RU" altLang="en-US" sz="2800" b="0" i="0" u="none" strike="noStrike" cap="none" normalizeH="0" baseline="0" dirty="0">
              <a:ln>
                <a:noFill/>
              </a:ln>
              <a:solidFill>
                <a:schemeClr val="tx2">
                  <a:lumMod val="50000"/>
                </a:schemeClr>
              </a:solidFill>
              <a:effectLst/>
              <a:ea typeface="Times New Roman" pitchFamily="18"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ru-RU"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8" name="Rectangle 7"/>
          <p:cNvSpPr>
            <a:spLocks noChangeArrowheads="1"/>
          </p:cNvSpPr>
          <p:nvPr/>
        </p:nvSpPr>
        <p:spPr bwMode="auto">
          <a:xfrm>
            <a:off x="0" y="0"/>
            <a:ext cx="19270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14"/>
          <p:cNvSpPr>
            <a:spLocks noChangeArrowheads="1"/>
          </p:cNvSpPr>
          <p:nvPr/>
        </p:nvSpPr>
        <p:spPr bwMode="auto">
          <a:xfrm>
            <a:off x="6591069" y="331857"/>
            <a:ext cx="608852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altLang="en-US" sz="4000" b="1" i="1" strike="noStrike" cap="none" normalizeH="0" baseline="0" dirty="0">
                <a:ln>
                  <a:noFill/>
                </a:ln>
                <a:solidFill>
                  <a:schemeClr val="tx2"/>
                </a:solidFill>
                <a:effectLst>
                  <a:outerShdw blurRad="38100" dist="38100" dir="2700000" algn="tl">
                    <a:srgbClr val="000000">
                      <a:alpha val="43137"/>
                    </a:srgbClr>
                  </a:outerShdw>
                </a:effectLst>
                <a:latin typeface="Arial Black" pitchFamily="34" charset="0"/>
                <a:ea typeface="Times New Roman" pitchFamily="18" charset="0"/>
                <a:cs typeface="Times New Roman" pitchFamily="18" charset="0"/>
              </a:rPr>
              <a:t>ЗМІСТОВНІ</a:t>
            </a:r>
            <a:r>
              <a:rPr kumimoji="0" lang="uk-UA" altLang="en-US" sz="4000" b="0" i="0" strike="noStrike" cap="none" normalizeH="0" baseline="0" dirty="0">
                <a:ln>
                  <a:noFill/>
                </a:ln>
                <a:solidFill>
                  <a:schemeClr val="tx2"/>
                </a:solidFill>
                <a:effectLst>
                  <a:outerShdw blurRad="38100" dist="38100" dir="2700000" algn="tl">
                    <a:srgbClr val="000000">
                      <a:alpha val="43137"/>
                    </a:srgbClr>
                  </a:outerShdw>
                </a:effectLst>
                <a:latin typeface="Arial Black" pitchFamily="34" charset="0"/>
                <a:ea typeface="Times New Roman" pitchFamily="18" charset="0"/>
                <a:cs typeface="Times New Roman" pitchFamily="18" charset="0"/>
              </a:rPr>
              <a:t>  </a:t>
            </a:r>
            <a:r>
              <a:rPr kumimoji="0" lang="uk-UA" altLang="en-US" sz="4000" b="1" i="1" strike="noStrike" cap="none" normalizeH="0" baseline="0" dirty="0">
                <a:ln>
                  <a:noFill/>
                </a:ln>
                <a:solidFill>
                  <a:schemeClr val="tx2"/>
                </a:solidFill>
                <a:effectLst>
                  <a:outerShdw blurRad="38100" dist="38100" dir="2700000" algn="tl">
                    <a:srgbClr val="000000">
                      <a:alpha val="43137"/>
                    </a:srgbClr>
                  </a:outerShdw>
                </a:effectLst>
                <a:latin typeface="Arial Black" pitchFamily="34" charset="0"/>
                <a:ea typeface="Times New Roman" pitchFamily="18" charset="0"/>
                <a:cs typeface="Times New Roman" pitchFamily="18" charset="0"/>
              </a:rPr>
              <a:t>МОДУЛІ</a:t>
            </a:r>
            <a:endParaRPr kumimoji="0" lang="uk-UA" altLang="en-US" sz="4000" b="0" i="0" strike="noStrike" cap="none" normalizeH="0" baseline="0" dirty="0">
              <a:ln>
                <a:noFill/>
              </a:ln>
              <a:solidFill>
                <a:schemeClr val="tx2"/>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978355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939131" y="466725"/>
            <a:ext cx="16992600" cy="1359910"/>
          </a:xfrm>
        </p:spPr>
        <p:txBody>
          <a:bodyPr>
            <a:noAutofit/>
          </a:bodyPr>
          <a:lstStyle/>
          <a:p>
            <a:pPr algn="just"/>
            <a:r>
              <a:rPr lang="ru-RU" sz="3000" b="1" dirty="0">
                <a:solidFill>
                  <a:schemeClr val="tx1"/>
                </a:solidFill>
              </a:rPr>
              <a:t>											</a:t>
            </a:r>
            <a:r>
              <a:rPr lang="uk-UA" sz="2800" b="1" dirty="0">
                <a:solidFill>
                  <a:schemeClr val="tx2">
                    <a:lumMod val="50000"/>
                  </a:schemeClr>
                </a:solidFill>
              </a:rPr>
              <a:t>Станом на сьогодні, згідно наказу Міністерства 											з питань реінтеграції тимчасово окупованих 												територій України від 22 грудня 2022 року № 309 											(зі змінами) до Переліку територій, на яких 													ведуться (велися) бойові дії та тимчасово 													окупованих російською федерацією належить 											й територія </a:t>
            </a:r>
            <a:r>
              <a:rPr lang="uk-UA" sz="2800" b="1" dirty="0" err="1">
                <a:solidFill>
                  <a:schemeClr val="tx2">
                    <a:lumMod val="50000"/>
                  </a:schemeClr>
                </a:solidFill>
              </a:rPr>
              <a:t>Олешківської</a:t>
            </a:r>
            <a:r>
              <a:rPr lang="uk-UA" sz="2800" b="1" dirty="0">
                <a:solidFill>
                  <a:schemeClr val="tx2">
                    <a:lumMod val="50000"/>
                  </a:schemeClr>
                </a:solidFill>
              </a:rPr>
              <a:t> міської територіальної 											громади. </a:t>
            </a:r>
          </a:p>
          <a:p>
            <a:pPr algn="just"/>
            <a:r>
              <a:rPr lang="uk-UA" sz="2800" b="1" dirty="0">
                <a:solidFill>
                  <a:schemeClr val="tx2">
                    <a:lumMod val="50000"/>
                  </a:schemeClr>
                </a:solidFill>
              </a:rPr>
              <a:t>											У зв’язку з цим, в міській військовій адміністрації 											відсутня можливість збору та отримання 		достовірної інформації необхідної для 	подальшого доцільного визначення кількості   	створення філіалів ЦКП.</a:t>
            </a:r>
          </a:p>
          <a:p>
            <a:pPr algn="just"/>
            <a:r>
              <a:rPr lang="uk-UA" sz="2800" b="1" dirty="0">
                <a:solidFill>
                  <a:schemeClr val="tx2">
                    <a:lumMod val="50000"/>
                  </a:schemeClr>
                </a:solidFill>
              </a:rPr>
              <a:t>	Попередньо планується відкриття: </a:t>
            </a:r>
          </a:p>
          <a:p>
            <a:pPr algn="just"/>
            <a:r>
              <a:rPr lang="uk-UA" sz="2800" b="1" dirty="0">
                <a:solidFill>
                  <a:schemeClr val="tx2">
                    <a:lumMod val="50000"/>
                  </a:schemeClr>
                </a:solidFill>
              </a:rPr>
              <a:t>	- Філіал Козачелагерський сільський будинок культури Комунального закладу    </a:t>
            </a:r>
            <a:r>
              <a:rPr lang="uk-UA" sz="2800" b="1" dirty="0" smtClean="0">
                <a:solidFill>
                  <a:schemeClr val="tx2">
                    <a:lumMod val="50000"/>
                  </a:schemeClr>
                </a:solidFill>
              </a:rPr>
              <a:t>«</a:t>
            </a:r>
            <a:r>
              <a:rPr lang="uk-UA" sz="2800" b="1" dirty="0">
                <a:solidFill>
                  <a:schemeClr val="tx2">
                    <a:lumMod val="50000"/>
                  </a:schemeClr>
                </a:solidFill>
              </a:rPr>
              <a:t>Центр культурних послуг» Олешківської міської ради за адресою: вул. Мічуріна, 	120, с. Козачі </a:t>
            </a:r>
            <a:r>
              <a:rPr lang="uk-UA" sz="2800" b="1" dirty="0" err="1">
                <a:solidFill>
                  <a:schemeClr val="tx2">
                    <a:lumMod val="50000"/>
                  </a:schemeClr>
                </a:solidFill>
              </a:rPr>
              <a:t>Лагері</a:t>
            </a:r>
            <a:r>
              <a:rPr lang="uk-UA" sz="2800" b="1" dirty="0">
                <a:solidFill>
                  <a:schemeClr val="tx2">
                    <a:lumMod val="50000"/>
                  </a:schemeClr>
                </a:solidFill>
              </a:rPr>
              <a:t>;</a:t>
            </a:r>
          </a:p>
          <a:p>
            <a:pPr algn="just"/>
            <a:r>
              <a:rPr lang="uk-UA" sz="2800" b="1" dirty="0">
                <a:solidFill>
                  <a:schemeClr val="tx2">
                    <a:lumMod val="50000"/>
                  </a:schemeClr>
                </a:solidFill>
              </a:rPr>
              <a:t>	- Філіал Раденський сільський будинок культури Комунального закладу «Центр культурних послуг» Олешківської міської ради за адресою: вул. Гагаріна, 2-А, с. </a:t>
            </a:r>
            <a:r>
              <a:rPr lang="uk-UA" sz="2800" b="1" dirty="0" err="1">
                <a:solidFill>
                  <a:schemeClr val="tx2">
                    <a:lumMod val="50000"/>
                  </a:schemeClr>
                </a:solidFill>
              </a:rPr>
              <a:t>Раденськ</a:t>
            </a:r>
            <a:r>
              <a:rPr lang="uk-UA" sz="2800" b="1" dirty="0">
                <a:solidFill>
                  <a:schemeClr val="tx2">
                    <a:lumMod val="50000"/>
                  </a:schemeClr>
                </a:solidFill>
              </a:rPr>
              <a:t>;</a:t>
            </a:r>
          </a:p>
          <a:p>
            <a:pPr algn="just"/>
            <a:r>
              <a:rPr lang="uk-UA" sz="2800" b="1" dirty="0">
                <a:solidFill>
                  <a:schemeClr val="tx2">
                    <a:lumMod val="50000"/>
                  </a:schemeClr>
                </a:solidFill>
              </a:rPr>
              <a:t>	- Філіал Костогризівський сільський будинок культури Комунального закладу «Центр культурних послуг» Олешківської міської ради за адресою: вул. Мічуріна, 2-А, с. </a:t>
            </a:r>
            <a:r>
              <a:rPr lang="uk-UA" sz="2800" b="1" dirty="0" err="1">
                <a:solidFill>
                  <a:schemeClr val="tx2">
                    <a:lumMod val="50000"/>
                  </a:schemeClr>
                </a:solidFill>
              </a:rPr>
              <a:t>Костогризове</a:t>
            </a:r>
            <a:r>
              <a:rPr lang="uk-UA" sz="2800" b="1" dirty="0">
                <a:solidFill>
                  <a:schemeClr val="tx2">
                    <a:lumMod val="50000"/>
                  </a:schemeClr>
                </a:solidFill>
              </a:rPr>
              <a:t>.</a:t>
            </a:r>
          </a:p>
          <a:p>
            <a:pPr algn="just"/>
            <a:endParaRPr lang="en-GB" sz="3000" b="1" dirty="0">
              <a:solidFill>
                <a:schemeClr val="tx1"/>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6731" y="466725"/>
            <a:ext cx="7010400" cy="3894142"/>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7446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 xmlns:a16="http://schemas.microsoft.com/office/drawing/2014/main" id="{60A9521B-105E-31E0-67C2-D2CA87CBCEE4}"/>
              </a:ext>
            </a:extLst>
          </p:cNvPr>
          <p:cNvSpPr txBox="1"/>
          <p:nvPr/>
        </p:nvSpPr>
        <p:spPr>
          <a:xfrm>
            <a:off x="7273131" y="820638"/>
            <a:ext cx="4724400" cy="400110"/>
          </a:xfrm>
          <a:prstGeom prst="rect">
            <a:avLst/>
          </a:prstGeom>
          <a:solidFill>
            <a:schemeClr val="accent1"/>
          </a:solidFill>
        </p:spPr>
        <p:txBody>
          <a:bodyPr wrap="square" rtlCol="0">
            <a:spAutoFit/>
          </a:bodyPr>
          <a:lstStyle/>
          <a:p>
            <a:pPr algn="ctr"/>
            <a:r>
              <a:rPr lang="uk-UA" sz="2000" b="1" dirty="0">
                <a:latin typeface="Times New Roman" pitchFamily="18" charset="0"/>
                <a:cs typeface="Times New Roman" pitchFamily="18" charset="0"/>
              </a:rPr>
              <a:t>ДИРЕКТОР</a:t>
            </a:r>
            <a:endParaRPr lang="pl-PL" sz="2000" b="1" dirty="0">
              <a:latin typeface="Times New Roman" pitchFamily="18" charset="0"/>
              <a:cs typeface="Times New Roman" pitchFamily="18" charset="0"/>
            </a:endParaRPr>
          </a:p>
        </p:txBody>
      </p:sp>
      <p:cxnSp>
        <p:nvCxnSpPr>
          <p:cNvPr id="4" name="Łącznik prosty ze strzałką 3">
            <a:extLst>
              <a:ext uri="{FF2B5EF4-FFF2-40B4-BE49-F238E27FC236}">
                <a16:creationId xmlns="" xmlns:a16="http://schemas.microsoft.com/office/drawing/2014/main" id="{BA0423CC-F3F4-324D-8D3A-9665DDA27DF2}"/>
              </a:ext>
            </a:extLst>
          </p:cNvPr>
          <p:cNvCxnSpPr/>
          <p:nvPr/>
        </p:nvCxnSpPr>
        <p:spPr>
          <a:xfrm>
            <a:off x="10930731" y="1220748"/>
            <a:ext cx="1447801" cy="487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Łącznik prosty ze strzałką 5">
            <a:extLst>
              <a:ext uri="{FF2B5EF4-FFF2-40B4-BE49-F238E27FC236}">
                <a16:creationId xmlns="" xmlns:a16="http://schemas.microsoft.com/office/drawing/2014/main" id="{A10DE5E7-2821-2AED-F3A1-64DCF52A0259}"/>
              </a:ext>
            </a:extLst>
          </p:cNvPr>
          <p:cNvCxnSpPr>
            <a:stCxn id="2" idx="2"/>
          </p:cNvCxnSpPr>
          <p:nvPr/>
        </p:nvCxnSpPr>
        <p:spPr>
          <a:xfrm>
            <a:off x="9635331" y="1220748"/>
            <a:ext cx="0" cy="541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Łącznik prosty ze strzałką 7">
            <a:extLst>
              <a:ext uri="{FF2B5EF4-FFF2-40B4-BE49-F238E27FC236}">
                <a16:creationId xmlns="" xmlns:a16="http://schemas.microsoft.com/office/drawing/2014/main" id="{F1588A71-44DE-4DBD-463E-8E8AC42672AD}"/>
              </a:ext>
            </a:extLst>
          </p:cNvPr>
          <p:cNvCxnSpPr/>
          <p:nvPr/>
        </p:nvCxnSpPr>
        <p:spPr>
          <a:xfrm flipH="1">
            <a:off x="6815931" y="1220748"/>
            <a:ext cx="1562101" cy="4716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pole tekstowe 8">
            <a:extLst>
              <a:ext uri="{FF2B5EF4-FFF2-40B4-BE49-F238E27FC236}">
                <a16:creationId xmlns="" xmlns:a16="http://schemas.microsoft.com/office/drawing/2014/main" id="{5B140C32-2605-6630-F106-D1BC6CF01B6D}"/>
              </a:ext>
            </a:extLst>
          </p:cNvPr>
          <p:cNvSpPr txBox="1"/>
          <p:nvPr/>
        </p:nvSpPr>
        <p:spPr>
          <a:xfrm>
            <a:off x="5063330" y="1762125"/>
            <a:ext cx="3124193" cy="92333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sz="1800" b="1" dirty="0">
                <a:effectLst/>
                <a:latin typeface="Times New Roman" panose="02020603050405020304" pitchFamily="18" charset="0"/>
                <a:ea typeface="Times New Roman" panose="02020603050405020304" pitchFamily="18" charset="0"/>
              </a:rPr>
              <a:t>Заступник директора з фінансово-господарського забезпечення</a:t>
            </a:r>
            <a:endParaRPr lang="pl-PL" b="1" dirty="0"/>
          </a:p>
        </p:txBody>
      </p:sp>
      <p:sp>
        <p:nvSpPr>
          <p:cNvPr id="10" name="pole tekstowe 9">
            <a:extLst>
              <a:ext uri="{FF2B5EF4-FFF2-40B4-BE49-F238E27FC236}">
                <a16:creationId xmlns="" xmlns:a16="http://schemas.microsoft.com/office/drawing/2014/main" id="{F293BCB7-6A3B-49E5-3B02-EA9F3ADF77F5}"/>
              </a:ext>
            </a:extLst>
          </p:cNvPr>
          <p:cNvSpPr txBox="1"/>
          <p:nvPr/>
        </p:nvSpPr>
        <p:spPr>
          <a:xfrm>
            <a:off x="8378032" y="1767049"/>
            <a:ext cx="2819400" cy="92333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b="1" dirty="0">
                <a:latin typeface="Times New Roman" panose="02020603050405020304" pitchFamily="18" charset="0"/>
                <a:cs typeface="Times New Roman" panose="02020603050405020304" pitchFamily="18" charset="0"/>
              </a:rPr>
              <a:t>Заступник директора з питань культури та дозвілля</a:t>
            </a:r>
            <a:endParaRPr lang="pl-PL" b="1" dirty="0">
              <a:latin typeface="Times New Roman" panose="02020603050405020304" pitchFamily="18" charset="0"/>
              <a:cs typeface="Times New Roman" panose="02020603050405020304" pitchFamily="18" charset="0"/>
            </a:endParaRPr>
          </a:p>
        </p:txBody>
      </p:sp>
      <p:sp>
        <p:nvSpPr>
          <p:cNvPr id="11" name="pole tekstowe 10">
            <a:extLst>
              <a:ext uri="{FF2B5EF4-FFF2-40B4-BE49-F238E27FC236}">
                <a16:creationId xmlns="" xmlns:a16="http://schemas.microsoft.com/office/drawing/2014/main" id="{605076C1-0E03-FBFA-9AFB-83005B9C8E2B}"/>
              </a:ext>
            </a:extLst>
          </p:cNvPr>
          <p:cNvSpPr txBox="1"/>
          <p:nvPr/>
        </p:nvSpPr>
        <p:spPr>
          <a:xfrm>
            <a:off x="11464132" y="1762125"/>
            <a:ext cx="3047999" cy="92333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uk-UA" b="1" dirty="0">
                <a:latin typeface="Times New Roman" panose="02020603050405020304" pitchFamily="18" charset="0"/>
                <a:cs typeface="Times New Roman" panose="02020603050405020304" pitchFamily="18" charset="0"/>
              </a:rPr>
              <a:t>Заступник директора </a:t>
            </a:r>
            <a:endParaRPr lang="pl-PL" b="1" dirty="0">
              <a:latin typeface="Times New Roman" panose="02020603050405020304" pitchFamily="18" charset="0"/>
              <a:cs typeface="Times New Roman" panose="02020603050405020304" pitchFamily="18" charset="0"/>
            </a:endParaRPr>
          </a:p>
          <a:p>
            <a:pPr algn="ctr"/>
            <a:r>
              <a:rPr lang="uk-UA" b="1" dirty="0">
                <a:latin typeface="Times New Roman" panose="02020603050405020304" pitchFamily="18" charset="0"/>
                <a:cs typeface="Times New Roman" panose="02020603050405020304" pitchFamily="18" charset="0"/>
              </a:rPr>
              <a:t>з розвитку </a:t>
            </a:r>
            <a:endParaRPr lang="pl-PL" b="1" dirty="0">
              <a:latin typeface="Times New Roman" panose="02020603050405020304" pitchFamily="18" charset="0"/>
              <a:cs typeface="Times New Roman" panose="02020603050405020304" pitchFamily="18" charset="0"/>
            </a:endParaRPr>
          </a:p>
          <a:p>
            <a:pPr algn="ctr"/>
            <a:endParaRPr lang="pl-PL" b="1" dirty="0">
              <a:latin typeface="Times New Roman" panose="02020603050405020304" pitchFamily="18" charset="0"/>
              <a:cs typeface="Times New Roman" panose="02020603050405020304" pitchFamily="18" charset="0"/>
            </a:endParaRPr>
          </a:p>
        </p:txBody>
      </p:sp>
      <p:sp>
        <p:nvSpPr>
          <p:cNvPr id="12" name="pole tekstowe 11">
            <a:extLst>
              <a:ext uri="{FF2B5EF4-FFF2-40B4-BE49-F238E27FC236}">
                <a16:creationId xmlns="" xmlns:a16="http://schemas.microsoft.com/office/drawing/2014/main" id="{D04519BA-7CA8-FDDD-B99C-14A6410F44D9}"/>
              </a:ext>
            </a:extLst>
          </p:cNvPr>
          <p:cNvSpPr txBox="1"/>
          <p:nvPr/>
        </p:nvSpPr>
        <p:spPr>
          <a:xfrm>
            <a:off x="4377531" y="112157"/>
            <a:ext cx="10515600" cy="461665"/>
          </a:xfrm>
          <a:prstGeom prst="rect">
            <a:avLst/>
          </a:prstGeom>
          <a:noFill/>
        </p:spPr>
        <p:txBody>
          <a:bodyPr wrap="square" rtlCol="0">
            <a:spAutoFit/>
          </a:bodyPr>
          <a:lstStyle/>
          <a:p>
            <a:pPr algn="ctr"/>
            <a:r>
              <a:rPr lang="uk-UA" sz="2400" b="1" dirty="0" smtClean="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ОРІЄНТОВНА СТРУКТУРА  ЦКП</a:t>
            </a:r>
            <a:endParaRPr lang="pl-PL" sz="2400" b="1" dirty="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14" name="Tabela 13">
            <a:extLst>
              <a:ext uri="{FF2B5EF4-FFF2-40B4-BE49-F238E27FC236}">
                <a16:creationId xmlns="" xmlns:a16="http://schemas.microsoft.com/office/drawing/2014/main" id="{1A8AA69F-2295-3504-3936-8BBB1AAE9907}"/>
              </a:ext>
            </a:extLst>
          </p:cNvPr>
          <p:cNvGraphicFramePr>
            <a:graphicFrameLocks noGrp="1"/>
          </p:cNvGraphicFramePr>
          <p:nvPr>
            <p:extLst>
              <p:ext uri="{D42A27DB-BD31-4B8C-83A1-F6EECF244321}">
                <p14:modId xmlns:p14="http://schemas.microsoft.com/office/powerpoint/2010/main" val="1160173700"/>
              </p:ext>
            </p:extLst>
          </p:nvPr>
        </p:nvGraphicFramePr>
        <p:xfrm>
          <a:off x="1062835" y="3072914"/>
          <a:ext cx="6172190" cy="3180344"/>
        </p:xfrm>
        <a:graphic>
          <a:graphicData uri="http://schemas.openxmlformats.org/drawingml/2006/table">
            <a:tbl>
              <a:tblPr firstRow="1" firstCol="1" bandRow="1">
                <a:tableStyleId>{5C22544A-7EE6-4342-B048-85BDC9FD1C3A}</a:tableStyleId>
              </a:tblPr>
              <a:tblGrid>
                <a:gridCol w="4798244">
                  <a:extLst>
                    <a:ext uri="{9D8B030D-6E8A-4147-A177-3AD203B41FA5}">
                      <a16:colId xmlns="" xmlns:a16="http://schemas.microsoft.com/office/drawing/2014/main" val="3721074395"/>
                    </a:ext>
                  </a:extLst>
                </a:gridCol>
                <a:gridCol w="1373946">
                  <a:extLst>
                    <a:ext uri="{9D8B030D-6E8A-4147-A177-3AD203B41FA5}">
                      <a16:colId xmlns="" xmlns:a16="http://schemas.microsoft.com/office/drawing/2014/main" val="2787923162"/>
                    </a:ext>
                  </a:extLst>
                </a:gridCol>
              </a:tblGrid>
              <a:tr h="972068">
                <a:tc gridSpan="2">
                  <a:txBody>
                    <a:bodyPr/>
                    <a:lstStyle/>
                    <a:p>
                      <a:pPr algn="ctr">
                        <a:lnSpc>
                          <a:spcPct val="100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ЦЕНТР МАТЕРІАЛЬНО-</a:t>
                      </a:r>
                    </a:p>
                    <a:p>
                      <a:pPr algn="ctr">
                        <a:lnSpc>
                          <a:spcPct val="100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ТЕХНІЧНОГО ЗАБЕЗПЕЧЕННЯ</a:t>
                      </a:r>
                    </a:p>
                  </a:txBody>
                  <a:tcPr marL="68580" marR="68580" marT="0" marB="0">
                    <a:solidFill>
                      <a:schemeClr val="accent1"/>
                    </a:solidFill>
                  </a:tcPr>
                </a:tc>
                <a:tc hMerge="1">
                  <a:txBody>
                    <a:bodyPr/>
                    <a:lstStyle/>
                    <a:p>
                      <a:pPr algn="ctr">
                        <a:lnSpc>
                          <a:spcPct val="115000"/>
                        </a:lnSpc>
                        <a:spcAft>
                          <a:spcPts val="1000"/>
                        </a:spcAft>
                      </a:pPr>
                      <a:r>
                        <a:rPr lang="uk-UA" sz="1200" dirty="0">
                          <a:effectLst/>
                        </a:rPr>
                        <a:t>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149458475"/>
                  </a:ext>
                </a:extLst>
              </a:tr>
              <a:tr h="31100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Звукорежисер </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864859096"/>
                  </a:ext>
                </a:extLst>
              </a:tr>
              <a:tr h="31100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Закрійник</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222436868"/>
                  </a:ext>
                </a:extLst>
              </a:tr>
              <a:tr h="31100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Завідувач костюмерною</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875143065"/>
                  </a:ext>
                </a:extLst>
              </a:tr>
              <a:tr h="31100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Художник-оформлювач</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2137227841"/>
                  </a:ext>
                </a:extLst>
              </a:tr>
              <a:tr h="31100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Електрик</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920704224"/>
                  </a:ext>
                </a:extLst>
              </a:tr>
              <a:tr h="31100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Підсобний робітник</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905240037"/>
                  </a:ext>
                </a:extLst>
              </a:tr>
              <a:tr h="31100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Прибиральник службових приміщень</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3</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084300588"/>
                  </a:ext>
                </a:extLst>
              </a:tr>
            </a:tbl>
          </a:graphicData>
        </a:graphic>
      </p:graphicFrame>
      <p:cxnSp>
        <p:nvCxnSpPr>
          <p:cNvPr id="16" name="Łącznik prosty ze strzałką 15">
            <a:extLst>
              <a:ext uri="{FF2B5EF4-FFF2-40B4-BE49-F238E27FC236}">
                <a16:creationId xmlns="" xmlns:a16="http://schemas.microsoft.com/office/drawing/2014/main" id="{1A9A0C35-ABC9-7C8D-5AEC-F107FD7388D2}"/>
              </a:ext>
            </a:extLst>
          </p:cNvPr>
          <p:cNvCxnSpPr>
            <a:cxnSpLocks/>
          </p:cNvCxnSpPr>
          <p:nvPr/>
        </p:nvCxnSpPr>
        <p:spPr>
          <a:xfrm flipH="1">
            <a:off x="5603653" y="2711911"/>
            <a:ext cx="387922" cy="1805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Tabela 16">
            <a:extLst>
              <a:ext uri="{FF2B5EF4-FFF2-40B4-BE49-F238E27FC236}">
                <a16:creationId xmlns="" xmlns:a16="http://schemas.microsoft.com/office/drawing/2014/main" id="{3DD000B8-EC01-21C5-0AB8-FB6D9A9FC8B0}"/>
              </a:ext>
            </a:extLst>
          </p:cNvPr>
          <p:cNvGraphicFramePr>
            <a:graphicFrameLocks noGrp="1"/>
          </p:cNvGraphicFramePr>
          <p:nvPr>
            <p:extLst>
              <p:ext uri="{D42A27DB-BD31-4B8C-83A1-F6EECF244321}">
                <p14:modId xmlns:p14="http://schemas.microsoft.com/office/powerpoint/2010/main" val="112937310"/>
              </p:ext>
            </p:extLst>
          </p:nvPr>
        </p:nvGraphicFramePr>
        <p:xfrm>
          <a:off x="7382231" y="3072914"/>
          <a:ext cx="5558632" cy="4039616"/>
        </p:xfrm>
        <a:graphic>
          <a:graphicData uri="http://schemas.openxmlformats.org/drawingml/2006/table">
            <a:tbl>
              <a:tblPr firstRow="1" firstCol="1" bandRow="1">
                <a:tableStyleId>{5C22544A-7EE6-4342-B048-85BDC9FD1C3A}</a:tableStyleId>
              </a:tblPr>
              <a:tblGrid>
                <a:gridCol w="4320382">
                  <a:extLst>
                    <a:ext uri="{9D8B030D-6E8A-4147-A177-3AD203B41FA5}">
                      <a16:colId xmlns="" xmlns:a16="http://schemas.microsoft.com/office/drawing/2014/main" val="2132369800"/>
                    </a:ext>
                  </a:extLst>
                </a:gridCol>
                <a:gridCol w="1238250">
                  <a:extLst>
                    <a:ext uri="{9D8B030D-6E8A-4147-A177-3AD203B41FA5}">
                      <a16:colId xmlns="" xmlns:a16="http://schemas.microsoft.com/office/drawing/2014/main" val="1468426824"/>
                    </a:ext>
                  </a:extLst>
                </a:gridCol>
              </a:tblGrid>
              <a:tr h="993884">
                <a:tc gridSpan="2">
                  <a:txBody>
                    <a:bodyPr/>
                    <a:lstStyle/>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ЦЕНТР МИСТЕЦТВ</a:t>
                      </a:r>
                    </a:p>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 ТА КУЛЬТУРНО-МАСОВИХ ЗАХОДІВ</a:t>
                      </a:r>
                    </a:p>
                    <a:p>
                      <a:pPr algn="ctr">
                        <a:lnSpc>
                          <a:spcPct val="115000"/>
                        </a:lnSpc>
                        <a:spcAft>
                          <a:spcPts val="1000"/>
                        </a:spcAft>
                      </a:pPr>
                      <a:endParaRPr lang="uk-UA"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solidFill>
                  </a:tcPr>
                </a:tc>
                <a:tc hMerge="1">
                  <a:txBody>
                    <a:bodyPr/>
                    <a:lstStyle/>
                    <a:p>
                      <a:pPr algn="ctr">
                        <a:lnSpc>
                          <a:spcPct val="115000"/>
                        </a:lnSpc>
                        <a:spcAft>
                          <a:spcPts val="1000"/>
                        </a:spcAft>
                      </a:pPr>
                      <a:r>
                        <a:rPr lang="uk-UA" sz="1400" dirty="0">
                          <a:solidFill>
                            <a:srgbClr val="002060"/>
                          </a:solidFill>
                          <a:effectLst/>
                          <a:latin typeface="Times New Roman" panose="02020603050405020304" pitchFamily="18" charset="0"/>
                          <a:cs typeface="Times New Roman" panose="02020603050405020304" pitchFamily="18" charset="0"/>
                        </a:rPr>
                        <a:t> </a:t>
                      </a:r>
                      <a:endParaRPr lang="pl-PL" sz="1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074128409"/>
                  </a:ext>
                </a:extLst>
              </a:tr>
              <a:tr h="27716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Керівник художній</a:t>
                      </a: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2</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2771022598"/>
                  </a:ext>
                </a:extLst>
              </a:tr>
              <a:tr h="27716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Керівник аматорського колективу</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4</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3151408708"/>
                  </a:ext>
                </a:extLst>
              </a:tr>
              <a:tr h="27716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Методист</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2</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1741063325"/>
                  </a:ext>
                </a:extLst>
              </a:tr>
              <a:tr h="27716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Провідний методист</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1056372106"/>
                  </a:ext>
                </a:extLst>
              </a:tr>
              <a:tr h="27716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Акомпаніатор</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2650855691"/>
                  </a:ext>
                </a:extLst>
              </a:tr>
              <a:tr h="279805">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Організатор культурно-дозвіллєвої діяльності</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3175833629"/>
                  </a:ext>
                </a:extLst>
              </a:tr>
              <a:tr h="27716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Керівник народного колективу</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2</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2818914562"/>
                  </a:ext>
                </a:extLst>
              </a:tr>
              <a:tr h="277163">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Хормейстер</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2</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 xmlns:a16="http://schemas.microsoft.com/office/drawing/2014/main" val="3795199388"/>
                  </a:ext>
                </a:extLst>
              </a:tr>
            </a:tbl>
          </a:graphicData>
        </a:graphic>
      </p:graphicFrame>
      <p:cxnSp>
        <p:nvCxnSpPr>
          <p:cNvPr id="22" name="Łącznik prosty ze strzałką 21">
            <a:extLst>
              <a:ext uri="{FF2B5EF4-FFF2-40B4-BE49-F238E27FC236}">
                <a16:creationId xmlns="" xmlns:a16="http://schemas.microsoft.com/office/drawing/2014/main" id="{4FE9C2E9-E961-5787-0990-A36271AA3CA2}"/>
              </a:ext>
            </a:extLst>
          </p:cNvPr>
          <p:cNvCxnSpPr>
            <a:cxnSpLocks/>
          </p:cNvCxnSpPr>
          <p:nvPr/>
        </p:nvCxnSpPr>
        <p:spPr>
          <a:xfrm>
            <a:off x="9635331" y="2695303"/>
            <a:ext cx="0" cy="3515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Łącznik prosty ze strzałką 23">
            <a:extLst>
              <a:ext uri="{FF2B5EF4-FFF2-40B4-BE49-F238E27FC236}">
                <a16:creationId xmlns="" xmlns:a16="http://schemas.microsoft.com/office/drawing/2014/main" id="{7A94780E-C3E3-3C1C-FCCD-27420578F0FC}"/>
              </a:ext>
            </a:extLst>
          </p:cNvPr>
          <p:cNvCxnSpPr>
            <a:cxnSpLocks/>
          </p:cNvCxnSpPr>
          <p:nvPr/>
        </p:nvCxnSpPr>
        <p:spPr>
          <a:xfrm>
            <a:off x="13292931" y="2685455"/>
            <a:ext cx="304800" cy="206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6" name="Tabela 25">
            <a:extLst>
              <a:ext uri="{FF2B5EF4-FFF2-40B4-BE49-F238E27FC236}">
                <a16:creationId xmlns="" xmlns:a16="http://schemas.microsoft.com/office/drawing/2014/main" id="{5A3047F2-1E76-EDC6-12BE-6870E6507645}"/>
              </a:ext>
            </a:extLst>
          </p:cNvPr>
          <p:cNvGraphicFramePr>
            <a:graphicFrameLocks noGrp="1"/>
          </p:cNvGraphicFramePr>
          <p:nvPr>
            <p:extLst>
              <p:ext uri="{D42A27DB-BD31-4B8C-83A1-F6EECF244321}">
                <p14:modId xmlns:p14="http://schemas.microsoft.com/office/powerpoint/2010/main" val="3187598049"/>
              </p:ext>
            </p:extLst>
          </p:nvPr>
        </p:nvGraphicFramePr>
        <p:xfrm>
          <a:off x="14660563" y="1776574"/>
          <a:ext cx="4423568" cy="995807"/>
        </p:xfrm>
        <a:graphic>
          <a:graphicData uri="http://schemas.openxmlformats.org/drawingml/2006/table">
            <a:tbl>
              <a:tblPr firstRow="1" firstCol="1" bandRow="1">
                <a:tableStyleId>{5C22544A-7EE6-4342-B048-85BDC9FD1C3A}</a:tableStyleId>
              </a:tblPr>
              <a:tblGrid>
                <a:gridCol w="3583879">
                  <a:extLst>
                    <a:ext uri="{9D8B030D-6E8A-4147-A177-3AD203B41FA5}">
                      <a16:colId xmlns="" xmlns:a16="http://schemas.microsoft.com/office/drawing/2014/main" val="1073830236"/>
                    </a:ext>
                  </a:extLst>
                </a:gridCol>
                <a:gridCol w="839689">
                  <a:extLst>
                    <a:ext uri="{9D8B030D-6E8A-4147-A177-3AD203B41FA5}">
                      <a16:colId xmlns="" xmlns:a16="http://schemas.microsoft.com/office/drawing/2014/main" val="1391017250"/>
                    </a:ext>
                  </a:extLst>
                </a:gridCol>
              </a:tblGrid>
              <a:tr h="259715">
                <a:tc gridSpan="2">
                  <a:txBody>
                    <a:bodyPr/>
                    <a:lstStyle/>
                    <a:p>
                      <a:pPr algn="ctr">
                        <a:lnSpc>
                          <a:spcPct val="115000"/>
                        </a:lnSpc>
                        <a:spcAft>
                          <a:spcPts val="1000"/>
                        </a:spcAft>
                      </a:pPr>
                      <a:r>
                        <a:rPr lang="uk-UA" sz="1400" dirty="0">
                          <a:solidFill>
                            <a:schemeClr val="tx1"/>
                          </a:solidFill>
                          <a:effectLst/>
                          <a:latin typeface="Times New Roman" pitchFamily="18" charset="0"/>
                          <a:ea typeface="Cascadia Code" panose="020B0609020000020004" pitchFamily="49" charset="0"/>
                          <a:cs typeface="Times New Roman" pitchFamily="18" charset="0"/>
                        </a:rPr>
                        <a:t>БУХГАЛТЕРІЯ</a:t>
                      </a:r>
                    </a:p>
                  </a:txBody>
                  <a:tcPr marL="68580" marR="68580" marT="0" marB="0"/>
                </a:tc>
                <a:tc hMerge="1">
                  <a:txBody>
                    <a:bodyPr/>
                    <a:lstStyle/>
                    <a:p>
                      <a:pPr algn="ctr">
                        <a:lnSpc>
                          <a:spcPct val="115000"/>
                        </a:lnSpc>
                        <a:spcAft>
                          <a:spcPts val="1000"/>
                        </a:spcAft>
                      </a:pPr>
                      <a:r>
                        <a:rPr lang="uk-UA" sz="1200" dirty="0">
                          <a:effectLst/>
                        </a:rPr>
                        <a:t>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711002675"/>
                  </a:ext>
                </a:extLst>
              </a:tr>
              <a:tr h="0">
                <a:tc>
                  <a:txBody>
                    <a:bodyPr/>
                    <a:lstStyle/>
                    <a:p>
                      <a:pPr>
                        <a:lnSpc>
                          <a:spcPct val="115000"/>
                        </a:lnSpc>
                        <a:spcAft>
                          <a:spcPts val="1000"/>
                        </a:spcAft>
                      </a:pPr>
                      <a:r>
                        <a:rPr lang="uk-UA" sz="1400" dirty="0">
                          <a:solidFill>
                            <a:schemeClr val="tx1"/>
                          </a:solidFill>
                          <a:effectLst/>
                          <a:latin typeface="Times New Roman" panose="02020603050405020304" pitchFamily="18" charset="0"/>
                          <a:cs typeface="Times New Roman" panose="02020603050405020304" pitchFamily="18" charset="0"/>
                        </a:rPr>
                        <a:t>Головний бухгалтер</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400">
                          <a:solidFill>
                            <a:schemeClr val="tx1"/>
                          </a:solidFill>
                          <a:effectLst/>
                          <a:latin typeface="Times New Roman" panose="02020603050405020304" pitchFamily="18" charset="0"/>
                          <a:cs typeface="Times New Roman" panose="02020603050405020304" pitchFamily="18" charset="0"/>
                        </a:rPr>
                        <a:t>1</a:t>
                      </a:r>
                      <a:endParaRPr lang="pl-PL"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2831926934"/>
                  </a:ext>
                </a:extLst>
              </a:tr>
              <a:tr h="0">
                <a:tc>
                  <a:txBody>
                    <a:bodyPr/>
                    <a:lstStyle/>
                    <a:p>
                      <a:pPr>
                        <a:lnSpc>
                          <a:spcPct val="115000"/>
                        </a:lnSpc>
                        <a:spcAft>
                          <a:spcPts val="1000"/>
                        </a:spcAft>
                      </a:pPr>
                      <a:r>
                        <a:rPr lang="uk-UA" sz="1400" dirty="0">
                          <a:solidFill>
                            <a:schemeClr val="tx1"/>
                          </a:solidFill>
                          <a:effectLst/>
                          <a:latin typeface="Times New Roman" panose="02020603050405020304" pitchFamily="18" charset="0"/>
                          <a:cs typeface="Times New Roman" panose="02020603050405020304" pitchFamily="18" charset="0"/>
                        </a:rPr>
                        <a:t>Бухгалтер І категорії</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400" dirty="0">
                          <a:solidFill>
                            <a:schemeClr val="tx1"/>
                          </a:solidFill>
                          <a:effectLst/>
                          <a:latin typeface="Times New Roman" panose="02020603050405020304" pitchFamily="18" charset="0"/>
                          <a:cs typeface="Times New Roman" panose="02020603050405020304" pitchFamily="18" charset="0"/>
                        </a:rPr>
                        <a:t>2</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548849901"/>
                  </a:ext>
                </a:extLst>
              </a:tr>
              <a:tr h="0">
                <a:tc>
                  <a:txBody>
                    <a:bodyPr/>
                    <a:lstStyle/>
                    <a:p>
                      <a:pPr>
                        <a:lnSpc>
                          <a:spcPct val="115000"/>
                        </a:lnSpc>
                        <a:spcAft>
                          <a:spcPts val="1000"/>
                        </a:spcAft>
                      </a:pPr>
                      <a:r>
                        <a:rPr lang="uk-UA" sz="1400" dirty="0">
                          <a:solidFill>
                            <a:schemeClr val="tx1"/>
                          </a:solidFill>
                          <a:effectLst/>
                          <a:latin typeface="Times New Roman" panose="02020603050405020304" pitchFamily="18" charset="0"/>
                          <a:cs typeface="Times New Roman" panose="02020603050405020304" pitchFamily="18" charset="0"/>
                        </a:rPr>
                        <a:t>Провідний фахівець з кадрів</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400" dirty="0">
                          <a:solidFill>
                            <a:schemeClr val="tx1"/>
                          </a:solidFill>
                          <a:effectLst/>
                          <a:latin typeface="Times New Roman" panose="02020603050405020304" pitchFamily="18" charset="0"/>
                          <a:cs typeface="Times New Roman" panose="02020603050405020304" pitchFamily="18" charset="0"/>
                        </a:rPr>
                        <a:t>1</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868781956"/>
                  </a:ext>
                </a:extLst>
              </a:tr>
            </a:tbl>
          </a:graphicData>
        </a:graphic>
      </p:graphicFrame>
      <p:cxnSp>
        <p:nvCxnSpPr>
          <p:cNvPr id="28" name="Łącznik prosty ze strzałką 27">
            <a:extLst>
              <a:ext uri="{FF2B5EF4-FFF2-40B4-BE49-F238E27FC236}">
                <a16:creationId xmlns="" xmlns:a16="http://schemas.microsoft.com/office/drawing/2014/main" id="{B4DF0531-D086-1951-4624-4C190C9D6CD3}"/>
              </a:ext>
            </a:extLst>
          </p:cNvPr>
          <p:cNvCxnSpPr/>
          <p:nvPr/>
        </p:nvCxnSpPr>
        <p:spPr>
          <a:xfrm>
            <a:off x="11997531" y="1220748"/>
            <a:ext cx="4724400" cy="4716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9" name="Tabela 28">
            <a:extLst>
              <a:ext uri="{FF2B5EF4-FFF2-40B4-BE49-F238E27FC236}">
                <a16:creationId xmlns="" xmlns:a16="http://schemas.microsoft.com/office/drawing/2014/main" id="{606A62EC-075F-9162-D8DC-C0030C31EAD8}"/>
              </a:ext>
            </a:extLst>
          </p:cNvPr>
          <p:cNvGraphicFramePr>
            <a:graphicFrameLocks noGrp="1"/>
          </p:cNvGraphicFramePr>
          <p:nvPr>
            <p:extLst>
              <p:ext uri="{D42A27DB-BD31-4B8C-83A1-F6EECF244321}">
                <p14:modId xmlns:p14="http://schemas.microsoft.com/office/powerpoint/2010/main" val="3827567060"/>
              </p:ext>
            </p:extLst>
          </p:nvPr>
        </p:nvGraphicFramePr>
        <p:xfrm>
          <a:off x="13155659" y="5876925"/>
          <a:ext cx="5495003" cy="2335276"/>
        </p:xfrm>
        <a:graphic>
          <a:graphicData uri="http://schemas.openxmlformats.org/drawingml/2006/table">
            <a:tbl>
              <a:tblPr firstRow="1" firstCol="1" bandRow="1">
                <a:tableStyleId>{5C22544A-7EE6-4342-B048-85BDC9FD1C3A}</a:tableStyleId>
              </a:tblPr>
              <a:tblGrid>
                <a:gridCol w="4271800">
                  <a:extLst>
                    <a:ext uri="{9D8B030D-6E8A-4147-A177-3AD203B41FA5}">
                      <a16:colId xmlns="" xmlns:a16="http://schemas.microsoft.com/office/drawing/2014/main" val="3545487600"/>
                    </a:ext>
                  </a:extLst>
                </a:gridCol>
                <a:gridCol w="1223203">
                  <a:extLst>
                    <a:ext uri="{9D8B030D-6E8A-4147-A177-3AD203B41FA5}">
                      <a16:colId xmlns="" xmlns:a16="http://schemas.microsoft.com/office/drawing/2014/main" val="216500622"/>
                    </a:ext>
                  </a:extLst>
                </a:gridCol>
              </a:tblGrid>
              <a:tr h="512099">
                <a:tc gridSpan="2">
                  <a:txBody>
                    <a:bodyPr/>
                    <a:lstStyle/>
                    <a:p>
                      <a:pPr algn="ctr">
                        <a:lnSpc>
                          <a:spcPct val="115000"/>
                        </a:lnSpc>
                        <a:spcAft>
                          <a:spcPts val="1000"/>
                        </a:spcAft>
                      </a:pPr>
                      <a:r>
                        <a:rPr lang="uk-UA" sz="1800" dirty="0">
                          <a:solidFill>
                            <a:schemeClr val="tx2">
                              <a:lumMod val="75000"/>
                            </a:schemeClr>
                          </a:solidFill>
                          <a:effectLst/>
                          <a:latin typeface="Times New Roman" pitchFamily="18" charset="0"/>
                          <a:ea typeface="Cascadia Code" panose="020B0609020000020004" pitchFamily="49" charset="0"/>
                          <a:cs typeface="Times New Roman" pitchFamily="18" charset="0"/>
                        </a:rPr>
                        <a:t>ЦЕНТР НАЦІОНАЛЬНИХ ЦІННОСТЕЙ ТА КУЛЬТУРНОЇ СПАДШИНИ</a:t>
                      </a:r>
                      <a:endParaRPr lang="uk-UA" sz="1800" dirty="0">
                        <a:solidFill>
                          <a:schemeClr val="tx2">
                            <a:lumMod val="75000"/>
                          </a:schemeClr>
                        </a:solidFill>
                        <a:effectLst/>
                        <a:latin typeface="Times New Roman" pitchFamily="18" charset="0"/>
                        <a:ea typeface="Calibri" panose="020F0502020204030204" pitchFamily="34" charset="0"/>
                        <a:cs typeface="Times New Roman" pitchFamily="18" charset="0"/>
                      </a:endParaRPr>
                    </a:p>
                    <a:p>
                      <a:pPr algn="ctr">
                        <a:lnSpc>
                          <a:spcPct val="115000"/>
                        </a:lnSpc>
                        <a:spcAft>
                          <a:spcPts val="1000"/>
                        </a:spcAft>
                      </a:pPr>
                      <a:endParaRPr lang="uk-UA" sz="1800" dirty="0">
                        <a:solidFill>
                          <a:schemeClr val="tx2">
                            <a:lumMod val="75000"/>
                          </a:schemeClr>
                        </a:solidFill>
                        <a:effectLst/>
                        <a:latin typeface="Times New Roman" pitchFamily="18" charset="0"/>
                        <a:ea typeface="Cascadia Code" panose="020B0609020000020004" pitchFamily="49" charset="0"/>
                        <a:cs typeface="Times New Roman" pitchFamily="18" charset="0"/>
                      </a:endParaRPr>
                    </a:p>
                  </a:txBody>
                  <a:tcPr marL="68580" marR="68580" marT="0" marB="0"/>
                </a:tc>
                <a:tc hMerge="1">
                  <a:txBody>
                    <a:bodyPr/>
                    <a:lstStyle/>
                    <a:p>
                      <a:pPr algn="ctr">
                        <a:lnSpc>
                          <a:spcPct val="115000"/>
                        </a:lnSpc>
                        <a:spcAft>
                          <a:spcPts val="1000"/>
                        </a:spcAft>
                      </a:pPr>
                      <a:r>
                        <a:rPr lang="uk-UA" sz="1200" dirty="0">
                          <a:effectLst/>
                        </a:rPr>
                        <a:t>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960082527"/>
                  </a:ext>
                </a:extLst>
              </a:tr>
              <a:tr h="257429">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Завідувач центру</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4065056088"/>
                  </a:ext>
                </a:extLst>
              </a:tr>
              <a:tr h="247538">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Науковий співробітник</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28576469"/>
                  </a:ext>
                </a:extLst>
              </a:tr>
              <a:tr h="247538">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Музейний доглядач</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207806108"/>
                  </a:ext>
                </a:extLst>
              </a:tr>
              <a:tr h="247538">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Екскурсовод</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400" dirty="0">
                          <a:solidFill>
                            <a:schemeClr val="tx1"/>
                          </a:solidFill>
                          <a:effectLst/>
                          <a:latin typeface="Times New Roman" panose="02020603050405020304" pitchFamily="18" charset="0"/>
                          <a:cs typeface="Times New Roman" panose="02020603050405020304" pitchFamily="18" charset="0"/>
                        </a:rPr>
                        <a:t>1</a:t>
                      </a:r>
                      <a:endParaRPr lang="pl-PL"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283705161"/>
                  </a:ext>
                </a:extLst>
              </a:tr>
            </a:tbl>
          </a:graphicData>
        </a:graphic>
      </p:graphicFrame>
      <p:cxnSp>
        <p:nvCxnSpPr>
          <p:cNvPr id="31" name="Łącznik prosty ze strzałką 30">
            <a:extLst>
              <a:ext uri="{FF2B5EF4-FFF2-40B4-BE49-F238E27FC236}">
                <a16:creationId xmlns="" xmlns:a16="http://schemas.microsoft.com/office/drawing/2014/main" id="{C50E36DF-62EB-52F7-FE9F-83C4313DAA95}"/>
              </a:ext>
            </a:extLst>
          </p:cNvPr>
          <p:cNvCxnSpPr/>
          <p:nvPr/>
        </p:nvCxnSpPr>
        <p:spPr>
          <a:xfrm>
            <a:off x="15197931" y="5185860"/>
            <a:ext cx="0" cy="467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32" name="Tabela 31">
            <a:extLst>
              <a:ext uri="{FF2B5EF4-FFF2-40B4-BE49-F238E27FC236}">
                <a16:creationId xmlns="" xmlns:a16="http://schemas.microsoft.com/office/drawing/2014/main" id="{05EE00AD-0184-5374-72A6-518335925F6E}"/>
              </a:ext>
            </a:extLst>
          </p:cNvPr>
          <p:cNvGraphicFramePr>
            <a:graphicFrameLocks noGrp="1"/>
          </p:cNvGraphicFramePr>
          <p:nvPr>
            <p:extLst>
              <p:ext uri="{D42A27DB-BD31-4B8C-83A1-F6EECF244321}">
                <p14:modId xmlns:p14="http://schemas.microsoft.com/office/powerpoint/2010/main" val="3149606002"/>
              </p:ext>
            </p:extLst>
          </p:nvPr>
        </p:nvGraphicFramePr>
        <p:xfrm>
          <a:off x="13088069" y="3046895"/>
          <a:ext cx="5630184" cy="2777744"/>
        </p:xfrm>
        <a:graphic>
          <a:graphicData uri="http://schemas.openxmlformats.org/drawingml/2006/table">
            <a:tbl>
              <a:tblPr firstRow="1" firstCol="1" bandRow="1">
                <a:tableStyleId>{5C22544A-7EE6-4342-B048-85BDC9FD1C3A}</a:tableStyleId>
              </a:tblPr>
              <a:tblGrid>
                <a:gridCol w="4376889">
                  <a:extLst>
                    <a:ext uri="{9D8B030D-6E8A-4147-A177-3AD203B41FA5}">
                      <a16:colId xmlns="" xmlns:a16="http://schemas.microsoft.com/office/drawing/2014/main" val="2080191736"/>
                    </a:ext>
                  </a:extLst>
                </a:gridCol>
                <a:gridCol w="1253295">
                  <a:extLst>
                    <a:ext uri="{9D8B030D-6E8A-4147-A177-3AD203B41FA5}">
                      <a16:colId xmlns="" xmlns:a16="http://schemas.microsoft.com/office/drawing/2014/main" val="1771027162"/>
                    </a:ext>
                  </a:extLst>
                </a:gridCol>
              </a:tblGrid>
              <a:tr h="600681">
                <a:tc gridSpan="2">
                  <a:txBody>
                    <a:bodyPr/>
                    <a:lstStyle/>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ЦЕНТР ІННОВАЦІЙ </a:t>
                      </a:r>
                    </a:p>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ТА КРЕАТИВНИХ ІНДУСТРІЙ</a:t>
                      </a:r>
                      <a:endParaRPr lang="uk-UA" sz="1800" dirty="0">
                        <a:solidFill>
                          <a:schemeClr val="tx2">
                            <a:lumMod val="50000"/>
                          </a:schemeClr>
                        </a:solidFill>
                        <a:effectLst/>
                        <a:latin typeface="Times New Roman" pitchFamily="18" charset="0"/>
                        <a:ea typeface="Calibri" panose="020F0502020204030204" pitchFamily="34" charset="0"/>
                        <a:cs typeface="Times New Roman" pitchFamily="18" charset="0"/>
                      </a:endParaRPr>
                    </a:p>
                    <a:p>
                      <a:pPr algn="ctr">
                        <a:lnSpc>
                          <a:spcPct val="115000"/>
                        </a:lnSpc>
                        <a:spcAft>
                          <a:spcPts val="1000"/>
                        </a:spcAft>
                      </a:pPr>
                      <a:endParaRPr lang="uk-UA" sz="1800" dirty="0">
                        <a:solidFill>
                          <a:schemeClr val="accent1">
                            <a:lumMod val="50000"/>
                          </a:schemeClr>
                        </a:solidFill>
                        <a:effectLst/>
                        <a:latin typeface="Times New Roman" pitchFamily="18" charset="0"/>
                        <a:ea typeface="Cascadia Code" panose="020B0609020000020004" pitchFamily="49" charset="0"/>
                        <a:cs typeface="Times New Roman" pitchFamily="18" charset="0"/>
                      </a:endParaRPr>
                    </a:p>
                  </a:txBody>
                  <a:tcPr marL="68580" marR="68580" marT="0" marB="0"/>
                </a:tc>
                <a:tc hMerge="1">
                  <a:txBody>
                    <a:bodyPr/>
                    <a:lstStyle/>
                    <a:p>
                      <a:pPr algn="ctr">
                        <a:lnSpc>
                          <a:spcPct val="115000"/>
                        </a:lnSpc>
                        <a:spcAft>
                          <a:spcPts val="1000"/>
                        </a:spcAft>
                      </a:pPr>
                      <a:r>
                        <a:rPr lang="uk-UA" sz="1200" dirty="0">
                          <a:effectLst/>
                        </a:rPr>
                        <a:t>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281673851"/>
                  </a:ext>
                </a:extLst>
              </a:tr>
              <a:tr h="290356">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Адміністратор</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pl-PL" sz="18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598363169"/>
                  </a:ext>
                </a:extLst>
              </a:tr>
              <a:tr h="290356">
                <a:tc>
                  <a:txBody>
                    <a:bodyPr/>
                    <a:lstStyle/>
                    <a:p>
                      <a:pPr>
                        <a:lnSpc>
                          <a:spcPct val="115000"/>
                        </a:lnSpc>
                        <a:spcAft>
                          <a:spcPts val="1000"/>
                        </a:spcAft>
                      </a:pPr>
                      <a:r>
                        <a:rPr lang="ru-RU"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Інженер з відео-фотомонтажу ІІ категорії</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pl-PL" sz="18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724402396"/>
                  </a:ext>
                </a:extLst>
              </a:tr>
              <a:tr h="290356">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Психолог</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accent1">
                              <a:lumMod val="50000"/>
                            </a:schemeClr>
                          </a:solidFill>
                          <a:effectLst/>
                          <a:latin typeface="Times New Roman" panose="02020603050405020304" pitchFamily="18" charset="0"/>
                          <a:cs typeface="Times New Roman" panose="02020603050405020304" pitchFamily="18" charset="0"/>
                        </a:rPr>
                        <a:t>2</a:t>
                      </a:r>
                      <a:endParaRPr lang="pl-PL" sz="18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765928329"/>
                  </a:ext>
                </a:extLst>
              </a:tr>
              <a:tr h="290356">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Менеджер з комунікацій</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uk-UA" sz="1800" dirty="0">
                          <a:solidFill>
                            <a:schemeClr val="accent1">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458275916"/>
                  </a:ext>
                </a:extLst>
              </a:tr>
            </a:tbl>
          </a:graphicData>
        </a:graphic>
      </p:graphicFrame>
      <p:graphicFrame>
        <p:nvGraphicFramePr>
          <p:cNvPr id="36" name="Tabela 35">
            <a:extLst>
              <a:ext uri="{FF2B5EF4-FFF2-40B4-BE49-F238E27FC236}">
                <a16:creationId xmlns="" xmlns:a16="http://schemas.microsoft.com/office/drawing/2014/main" id="{A84ED978-0B24-E294-2785-E6DBBA8BBA34}"/>
              </a:ext>
            </a:extLst>
          </p:cNvPr>
          <p:cNvGraphicFramePr>
            <a:graphicFrameLocks noGrp="1"/>
          </p:cNvGraphicFramePr>
          <p:nvPr>
            <p:extLst>
              <p:ext uri="{D42A27DB-BD31-4B8C-83A1-F6EECF244321}">
                <p14:modId xmlns:p14="http://schemas.microsoft.com/office/powerpoint/2010/main" val="4184688646"/>
              </p:ext>
            </p:extLst>
          </p:nvPr>
        </p:nvGraphicFramePr>
        <p:xfrm>
          <a:off x="7349330" y="7096125"/>
          <a:ext cx="5558632" cy="1704340"/>
        </p:xfrm>
        <a:graphic>
          <a:graphicData uri="http://schemas.openxmlformats.org/drawingml/2006/table">
            <a:tbl>
              <a:tblPr firstRow="1" firstCol="1" bandRow="1">
                <a:tableStyleId>{5C22544A-7EE6-4342-B048-85BDC9FD1C3A}</a:tableStyleId>
              </a:tblPr>
              <a:tblGrid>
                <a:gridCol w="4321265">
                  <a:extLst>
                    <a:ext uri="{9D8B030D-6E8A-4147-A177-3AD203B41FA5}">
                      <a16:colId xmlns="" xmlns:a16="http://schemas.microsoft.com/office/drawing/2014/main" val="905812192"/>
                    </a:ext>
                  </a:extLst>
                </a:gridCol>
                <a:gridCol w="1237367">
                  <a:extLst>
                    <a:ext uri="{9D8B030D-6E8A-4147-A177-3AD203B41FA5}">
                      <a16:colId xmlns="" xmlns:a16="http://schemas.microsoft.com/office/drawing/2014/main" val="2718771937"/>
                    </a:ext>
                  </a:extLst>
                </a:gridCol>
              </a:tblGrid>
              <a:tr h="684528">
                <a:tc gridSpan="2">
                  <a:txBody>
                    <a:bodyPr/>
                    <a:lstStyle/>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БІБЛІОТЕЧНО-ІНФОРМАЦІЙНИЙ ЦЕНТР</a:t>
                      </a:r>
                    </a:p>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 </a:t>
                      </a:r>
                      <a:endParaRPr lang="pl-PL" sz="1800" dirty="0">
                        <a:solidFill>
                          <a:schemeClr val="tx2">
                            <a:lumMod val="50000"/>
                          </a:schemeClr>
                        </a:solidFill>
                        <a:effectLst/>
                        <a:latin typeface="Times New Roman" pitchFamily="18" charset="0"/>
                        <a:ea typeface="Cascadia Code" panose="020B0609020000020004" pitchFamily="49" charset="0"/>
                        <a:cs typeface="Times New Roman" pitchFamily="18" charset="0"/>
                      </a:endParaRPr>
                    </a:p>
                  </a:txBody>
                  <a:tcPr marL="68580" marR="68580" marT="0" marB="0"/>
                </a:tc>
                <a:tc hMerge="1">
                  <a:txBody>
                    <a:bodyPr/>
                    <a:lstStyle/>
                    <a:p>
                      <a:pPr algn="ctr">
                        <a:lnSpc>
                          <a:spcPct val="115000"/>
                        </a:lnSpc>
                        <a:spcAft>
                          <a:spcPts val="1000"/>
                        </a:spcAft>
                      </a:pPr>
                      <a:r>
                        <a:rPr lang="uk-UA" sz="1200" dirty="0">
                          <a:effectLst/>
                        </a:rPr>
                        <a:t> </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775203633"/>
                  </a:ext>
                </a:extLst>
              </a:tr>
              <a:tr h="309309">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Завідувач центру</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515474283"/>
                  </a:ext>
                </a:extLst>
              </a:tr>
              <a:tr h="309309">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Бібліотекар</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44155534"/>
                  </a:ext>
                </a:extLst>
              </a:tr>
              <a:tr h="309309">
                <a:tc>
                  <a:txBody>
                    <a:bodyPr/>
                    <a:lstStyle/>
                    <a:p>
                      <a:pP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Методист</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cs typeface="Times New Roman" panose="02020603050405020304" pitchFamily="18" charset="0"/>
                        </a:rPr>
                        <a:t>1</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832980026"/>
                  </a:ext>
                </a:extLst>
              </a:tr>
            </a:tbl>
          </a:graphicData>
        </a:graphic>
      </p:graphicFrame>
      <p:cxnSp>
        <p:nvCxnSpPr>
          <p:cNvPr id="39" name="Łącznik prosty ze strzałką 38">
            <a:extLst>
              <a:ext uri="{FF2B5EF4-FFF2-40B4-BE49-F238E27FC236}">
                <a16:creationId xmlns="" xmlns:a16="http://schemas.microsoft.com/office/drawing/2014/main" id="{F0DCBB7C-0FBB-F1C7-68ED-0C8801D236F0}"/>
              </a:ext>
            </a:extLst>
          </p:cNvPr>
          <p:cNvCxnSpPr/>
          <p:nvPr/>
        </p:nvCxnSpPr>
        <p:spPr>
          <a:xfrm>
            <a:off x="9635331" y="6306765"/>
            <a:ext cx="0" cy="3760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Tabela 14">
            <a:extLst>
              <a:ext uri="{FF2B5EF4-FFF2-40B4-BE49-F238E27FC236}">
                <a16:creationId xmlns="" xmlns:a16="http://schemas.microsoft.com/office/drawing/2014/main" id="{BC4AA0A7-6A86-63B8-4D3D-41BC7103C380}"/>
              </a:ext>
            </a:extLst>
          </p:cNvPr>
          <p:cNvGraphicFramePr>
            <a:graphicFrameLocks noGrp="1"/>
          </p:cNvGraphicFramePr>
          <p:nvPr>
            <p:extLst>
              <p:ext uri="{D42A27DB-BD31-4B8C-83A1-F6EECF244321}">
                <p14:modId xmlns:p14="http://schemas.microsoft.com/office/powerpoint/2010/main" val="1329182775"/>
              </p:ext>
            </p:extLst>
          </p:nvPr>
        </p:nvGraphicFramePr>
        <p:xfrm>
          <a:off x="1717588" y="6478927"/>
          <a:ext cx="4891169" cy="1734624"/>
        </p:xfrm>
        <a:graphic>
          <a:graphicData uri="http://schemas.openxmlformats.org/drawingml/2006/table">
            <a:tbl>
              <a:tblPr firstRow="1" firstCol="1" bandRow="1">
                <a:tableStyleId>{5C22544A-7EE6-4342-B048-85BDC9FD1C3A}</a:tableStyleId>
              </a:tblPr>
              <a:tblGrid>
                <a:gridCol w="4891169">
                  <a:extLst>
                    <a:ext uri="{9D8B030D-6E8A-4147-A177-3AD203B41FA5}">
                      <a16:colId xmlns="" xmlns:a16="http://schemas.microsoft.com/office/drawing/2014/main" val="3545487600"/>
                    </a:ext>
                  </a:extLst>
                </a:gridCol>
              </a:tblGrid>
              <a:tr h="788220">
                <a:tc>
                  <a:txBody>
                    <a:bodyPr/>
                    <a:lstStyle/>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ФІЛІАЛИ </a:t>
                      </a:r>
                    </a:p>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(клубні заклади)</a:t>
                      </a:r>
                    </a:p>
                  </a:txBody>
                  <a:tcPr marL="68580" marR="68580" marT="0" marB="0"/>
                </a:tc>
                <a:extLst>
                  <a:ext uri="{0D108BD9-81ED-4DB2-BD59-A6C34878D82A}">
                    <a16:rowId xmlns="" xmlns:a16="http://schemas.microsoft.com/office/drawing/2014/main" val="3960082527"/>
                  </a:ext>
                </a:extLst>
              </a:tr>
              <a:tr h="228588">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КОЗАЧЕЛАГЕРСЬКИЙ СБК</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4065056088"/>
                  </a:ext>
                </a:extLst>
              </a:tr>
              <a:tr h="223238">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РАДЕНСЬКИЙ СБК</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328576469"/>
                  </a:ext>
                </a:extLst>
              </a:tr>
              <a:tr h="291392">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КОСТОГРИЗІВСЬКИЙ СБК</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 xmlns:a16="http://schemas.microsoft.com/office/drawing/2014/main" val="1207806108"/>
                  </a:ext>
                </a:extLst>
              </a:tr>
            </a:tbl>
          </a:graphicData>
        </a:graphic>
      </p:graphicFrame>
      <p:graphicFrame>
        <p:nvGraphicFramePr>
          <p:cNvPr id="18" name="Tabela 17">
            <a:extLst>
              <a:ext uri="{FF2B5EF4-FFF2-40B4-BE49-F238E27FC236}">
                <a16:creationId xmlns="" xmlns:a16="http://schemas.microsoft.com/office/drawing/2014/main" id="{4C20DC7F-309C-3170-CEF9-FB16B8C59029}"/>
              </a:ext>
            </a:extLst>
          </p:cNvPr>
          <p:cNvGraphicFramePr>
            <a:graphicFrameLocks noGrp="1"/>
          </p:cNvGraphicFramePr>
          <p:nvPr>
            <p:extLst>
              <p:ext uri="{D42A27DB-BD31-4B8C-83A1-F6EECF244321}">
                <p14:modId xmlns:p14="http://schemas.microsoft.com/office/powerpoint/2010/main" val="2424293084"/>
              </p:ext>
            </p:extLst>
          </p:nvPr>
        </p:nvGraphicFramePr>
        <p:xfrm>
          <a:off x="1734257" y="8315325"/>
          <a:ext cx="4891169" cy="2050092"/>
        </p:xfrm>
        <a:graphic>
          <a:graphicData uri="http://schemas.openxmlformats.org/drawingml/2006/table">
            <a:tbl>
              <a:tblPr firstRow="1" firstCol="1" bandRow="1">
                <a:tableStyleId>{5C22544A-7EE6-4342-B048-85BDC9FD1C3A}</a:tableStyleId>
              </a:tblPr>
              <a:tblGrid>
                <a:gridCol w="4891169">
                  <a:extLst>
                    <a:ext uri="{9D8B030D-6E8A-4147-A177-3AD203B41FA5}">
                      <a16:colId xmlns="" xmlns:a16="http://schemas.microsoft.com/office/drawing/2014/main" val="3545487600"/>
                    </a:ext>
                  </a:extLst>
                </a:gridCol>
              </a:tblGrid>
              <a:tr h="788220">
                <a:tc>
                  <a:txBody>
                    <a:bodyPr/>
                    <a:lstStyle/>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ФІЛІАЛИ </a:t>
                      </a:r>
                    </a:p>
                    <a:p>
                      <a:pPr algn="ctr">
                        <a:lnSpc>
                          <a:spcPct val="115000"/>
                        </a:lnSpc>
                        <a:spcAft>
                          <a:spcPts val="1000"/>
                        </a:spcAft>
                      </a:pPr>
                      <a:r>
                        <a:rPr lang="uk-UA" sz="1800" dirty="0">
                          <a:solidFill>
                            <a:schemeClr val="tx2">
                              <a:lumMod val="50000"/>
                            </a:schemeClr>
                          </a:solidFill>
                          <a:effectLst/>
                          <a:latin typeface="Times New Roman" pitchFamily="18" charset="0"/>
                          <a:ea typeface="Cascadia Code" panose="020B0609020000020004" pitchFamily="49" charset="0"/>
                          <a:cs typeface="Times New Roman" pitchFamily="18" charset="0"/>
                        </a:rPr>
                        <a:t>(бібліотечні заклади)</a:t>
                      </a: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 xmlns:a16="http://schemas.microsoft.com/office/drawing/2014/main" val="3960082527"/>
                  </a:ext>
                </a:extLst>
              </a:tr>
              <a:tr h="299054">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КОЗАЧЕЛАГЕРСЬКА СБ</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 xmlns:a16="http://schemas.microsoft.com/office/drawing/2014/main" val="4065056088"/>
                  </a:ext>
                </a:extLst>
              </a:tr>
              <a:tr h="299054">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МІСБКА БІБЛІОТЕКА №3</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solidFill>
                  </a:tcPr>
                </a:tc>
                <a:extLst>
                  <a:ext uri="{0D108BD9-81ED-4DB2-BD59-A6C34878D82A}">
                    <a16:rowId xmlns="" xmlns:a16="http://schemas.microsoft.com/office/drawing/2014/main" val="1759231718"/>
                  </a:ext>
                </a:extLst>
              </a:tr>
              <a:tr h="223238">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РАДЕНСЬКА СБ</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 xmlns:a16="http://schemas.microsoft.com/office/drawing/2014/main" val="328576469"/>
                  </a:ext>
                </a:extLst>
              </a:tr>
              <a:tr h="291392">
                <a:tc>
                  <a:txBody>
                    <a:bodyPr/>
                    <a:lstStyle/>
                    <a:p>
                      <a:pPr algn="ctr">
                        <a:lnSpc>
                          <a:spcPct val="115000"/>
                        </a:lnSpc>
                        <a:spcAft>
                          <a:spcPts val="1000"/>
                        </a:spcAft>
                      </a:pPr>
                      <a:r>
                        <a:rPr lang="uk-UA"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КОСТОГРИЗІВСЬКА СБ</a:t>
                      </a:r>
                      <a:endParaRPr lang="pl-PL" sz="1800" dirty="0">
                        <a:solidFill>
                          <a:schemeClr val="tx2">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 xmlns:a16="http://schemas.microsoft.com/office/drawing/2014/main" val="1207806108"/>
                  </a:ext>
                </a:extLst>
              </a:tr>
            </a:tbl>
          </a:graphicData>
        </a:graphic>
      </p:graphicFrame>
    </p:spTree>
    <p:extLst>
      <p:ext uri="{BB962C8B-B14F-4D97-AF65-F5344CB8AC3E}">
        <p14:creationId xmlns:p14="http://schemas.microsoft.com/office/powerpoint/2010/main" val="936823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0"/>
          <p:cNvSpPr txBox="1"/>
          <p:nvPr/>
        </p:nvSpPr>
        <p:spPr>
          <a:xfrm>
            <a:off x="2396330" y="807096"/>
            <a:ext cx="1295401" cy="1261884"/>
          </a:xfrm>
          <a:prstGeom prst="rect">
            <a:avLst/>
          </a:prstGeom>
        </p:spPr>
        <p:txBody>
          <a:bodyPr vert="horz" wrap="square" lIns="0" tIns="0" rIns="0" bIns="0" rtlCol="0">
            <a:spAutoFit/>
          </a:bodyPr>
          <a:lstStyle/>
          <a:p>
            <a:pPr>
              <a:lnSpc>
                <a:spcPct val="100000"/>
              </a:lnSpc>
            </a:pPr>
            <a:endParaRPr sz="2500" dirty="0">
              <a:latin typeface="Times New Roman"/>
              <a:cs typeface="Times New Roman"/>
            </a:endParaRPr>
          </a:p>
          <a:p>
            <a:pPr marL="485736" algn="just"/>
            <a:endParaRPr sz="2500" dirty="0">
              <a:latin typeface="Arial Narrow"/>
              <a:cs typeface="Arial Narrow"/>
            </a:endParaRPr>
          </a:p>
          <a:p>
            <a:pPr marL="480974" marR="425416" algn="just"/>
            <a:r>
              <a:rPr lang="uk-UA" sz="3200" spc="237" dirty="0">
                <a:solidFill>
                  <a:srgbClr val="231F20"/>
                </a:solidFill>
                <a:latin typeface="Times New Roman" panose="02020603050405020304" pitchFamily="18" charset="0"/>
                <a:cs typeface="Times New Roman" panose="02020603050405020304" pitchFamily="18" charset="0"/>
              </a:rPr>
              <a:t>	</a:t>
            </a:r>
            <a:endParaRPr lang="uk-UA" sz="3200" i="1" spc="237" dirty="0">
              <a:solidFill>
                <a:srgbClr val="0070C0"/>
              </a:solidFill>
              <a:latin typeface="Times New Roman" panose="02020603050405020304" pitchFamily="18" charset="0"/>
              <a:cs typeface="Times New Roman" panose="02020603050405020304" pitchFamily="18" charset="0"/>
            </a:endParaRPr>
          </a:p>
        </p:txBody>
      </p:sp>
      <p:graphicFrame>
        <p:nvGraphicFramePr>
          <p:cNvPr id="12" name="Таблица 11"/>
          <p:cNvGraphicFramePr>
            <a:graphicFrameLocks noGrp="1"/>
          </p:cNvGraphicFramePr>
          <p:nvPr>
            <p:extLst>
              <p:ext uri="{D42A27DB-BD31-4B8C-83A1-F6EECF244321}">
                <p14:modId xmlns:p14="http://schemas.microsoft.com/office/powerpoint/2010/main" val="4131279743"/>
              </p:ext>
            </p:extLst>
          </p:nvPr>
        </p:nvGraphicFramePr>
        <p:xfrm>
          <a:off x="5977731" y="191343"/>
          <a:ext cx="7772400" cy="10630418"/>
        </p:xfrm>
        <a:graphic>
          <a:graphicData uri="http://schemas.openxmlformats.org/drawingml/2006/table">
            <a:tbl>
              <a:tblPr firstRow="1" firstCol="1" bandRow="1">
                <a:tableStyleId>{5C22544A-7EE6-4342-B048-85BDC9FD1C3A}</a:tableStyleId>
              </a:tblPr>
              <a:tblGrid>
                <a:gridCol w="1974015">
                  <a:extLst>
                    <a:ext uri="{9D8B030D-6E8A-4147-A177-3AD203B41FA5}">
                      <a16:colId xmlns="" xmlns:a16="http://schemas.microsoft.com/office/drawing/2014/main" val="20000"/>
                    </a:ext>
                  </a:extLst>
                </a:gridCol>
                <a:gridCol w="4713488">
                  <a:extLst>
                    <a:ext uri="{9D8B030D-6E8A-4147-A177-3AD203B41FA5}">
                      <a16:colId xmlns="" xmlns:a16="http://schemas.microsoft.com/office/drawing/2014/main" val="20001"/>
                    </a:ext>
                  </a:extLst>
                </a:gridCol>
                <a:gridCol w="672725">
                  <a:extLst>
                    <a:ext uri="{9D8B030D-6E8A-4147-A177-3AD203B41FA5}">
                      <a16:colId xmlns="" xmlns:a16="http://schemas.microsoft.com/office/drawing/2014/main" val="20002"/>
                    </a:ext>
                  </a:extLst>
                </a:gridCol>
                <a:gridCol w="412172">
                  <a:extLst>
                    <a:ext uri="{9D8B030D-6E8A-4147-A177-3AD203B41FA5}">
                      <a16:colId xmlns="" xmlns:a16="http://schemas.microsoft.com/office/drawing/2014/main" val="20003"/>
                    </a:ext>
                  </a:extLst>
                </a:gridCol>
              </a:tblGrid>
              <a:tr h="238415">
                <a:tc gridSpan="3">
                  <a:txBody>
                    <a:bodyPr/>
                    <a:lstStyle/>
                    <a:p>
                      <a:pPr>
                        <a:spcAft>
                          <a:spcPts val="0"/>
                        </a:spcAft>
                      </a:pPr>
                      <a:r>
                        <a:rPr lang="uk-UA" sz="1600" dirty="0" smtClean="0">
                          <a:solidFill>
                            <a:schemeClr val="tx2">
                              <a:lumMod val="50000"/>
                            </a:schemeClr>
                          </a:solidFill>
                          <a:effectLst/>
                          <a:latin typeface="Times New Roman" pitchFamily="18" charset="0"/>
                          <a:cs typeface="Times New Roman" pitchFamily="18" charset="0"/>
                        </a:rPr>
                        <a:t>Орієнтовний</a:t>
                      </a:r>
                      <a:r>
                        <a:rPr lang="uk-UA" sz="1600" baseline="0" dirty="0" smtClean="0">
                          <a:solidFill>
                            <a:schemeClr val="tx2">
                              <a:lumMod val="50000"/>
                            </a:schemeClr>
                          </a:solidFill>
                          <a:effectLst/>
                          <a:latin typeface="Times New Roman" pitchFamily="18" charset="0"/>
                          <a:cs typeface="Times New Roman" pitchFamily="18" charset="0"/>
                        </a:rPr>
                        <a:t> склад</a:t>
                      </a:r>
                      <a:r>
                        <a:rPr lang="uk-UA" sz="1600" dirty="0" smtClean="0">
                          <a:solidFill>
                            <a:schemeClr val="tx2">
                              <a:lumMod val="50000"/>
                            </a:schemeClr>
                          </a:solidFill>
                          <a:effectLst/>
                          <a:latin typeface="Times New Roman" pitchFamily="18" charset="0"/>
                          <a:cs typeface="Times New Roman" pitchFamily="18" charset="0"/>
                        </a:rPr>
                        <a:t> </a:t>
                      </a:r>
                      <a:r>
                        <a:rPr lang="uk-UA" sz="1600" dirty="0">
                          <a:solidFill>
                            <a:schemeClr val="tx2">
                              <a:lumMod val="50000"/>
                            </a:schemeClr>
                          </a:solidFill>
                          <a:effectLst/>
                          <a:latin typeface="Times New Roman" pitchFamily="18" charset="0"/>
                          <a:cs typeface="Times New Roman" pitchFamily="18" charset="0"/>
                        </a:rPr>
                        <a:t>приміщень</a:t>
                      </a:r>
                      <a:endParaRPr lang="en-GB" sz="1600" dirty="0">
                        <a:solidFill>
                          <a:schemeClr val="tx2">
                            <a:lumMod val="50000"/>
                          </a:schemeClr>
                        </a:solidFill>
                        <a:effectLst/>
                        <a:latin typeface="Times New Roman" pitchFamily="18" charset="0"/>
                        <a:ea typeface="Calibri"/>
                        <a:cs typeface="Times New Roman" pitchFamily="18" charset="0"/>
                      </a:endParaRPr>
                    </a:p>
                  </a:txBody>
                  <a:tcPr marL="42522" marR="42522" marT="0" marB="0" anchor="ctr"/>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0"/>
                  </a:ext>
                </a:extLst>
              </a:tr>
              <a:tr h="216948">
                <a:tc>
                  <a:txBody>
                    <a:bodyPr/>
                    <a:lstStyle/>
                    <a:p>
                      <a:pPr>
                        <a:spcAft>
                          <a:spcPts val="0"/>
                        </a:spcAft>
                      </a:pPr>
                      <a:r>
                        <a:rPr lang="uk-UA" sz="900" dirty="0">
                          <a:effectLst/>
                          <a:latin typeface="Times New Roman" pitchFamily="18" charset="0"/>
                          <a:cs typeface="Times New Roman" pitchFamily="18" charset="0"/>
                        </a:rPr>
                        <a:t>Категорія</a:t>
                      </a:r>
                      <a:endParaRPr lang="en-GB" sz="900" dirty="0">
                        <a:effectLst/>
                        <a:latin typeface="Times New Roman" pitchFamily="18" charset="0"/>
                        <a:ea typeface="Calibri"/>
                        <a:cs typeface="Times New Roman" pitchFamily="18" charset="0"/>
                      </a:endParaRPr>
                    </a:p>
                  </a:txBody>
                  <a:tcPr marL="42522" marR="42522" marT="0" marB="0" anchor="ctr"/>
                </a:tc>
                <a:tc>
                  <a:txBody>
                    <a:bodyPr/>
                    <a:lstStyle/>
                    <a:p>
                      <a:pPr>
                        <a:spcAft>
                          <a:spcPts val="0"/>
                        </a:spcAft>
                      </a:pPr>
                      <a:r>
                        <a:rPr lang="uk-UA" sz="900" dirty="0">
                          <a:effectLst/>
                          <a:latin typeface="Times New Roman" pitchFamily="18" charset="0"/>
                          <a:cs typeface="Times New Roman" pitchFamily="18" charset="0"/>
                        </a:rPr>
                        <a:t>Назва</a:t>
                      </a:r>
                      <a:endParaRPr lang="en-GB" sz="900" dirty="0">
                        <a:effectLst/>
                        <a:latin typeface="Times New Roman" pitchFamily="18" charset="0"/>
                        <a:ea typeface="Calibri"/>
                        <a:cs typeface="Times New Roman" pitchFamily="18" charset="0"/>
                      </a:endParaRPr>
                    </a:p>
                  </a:txBody>
                  <a:tcPr marL="42522" marR="42522" marT="0" marB="0" anchor="ctr"/>
                </a:tc>
                <a:tc gridSpan="2">
                  <a:txBody>
                    <a:bodyPr/>
                    <a:lstStyle/>
                    <a:p>
                      <a:pPr>
                        <a:spcAft>
                          <a:spcPts val="0"/>
                        </a:spcAft>
                      </a:pPr>
                      <a:r>
                        <a:rPr lang="uk-UA" sz="900" dirty="0">
                          <a:effectLst/>
                        </a:rPr>
                        <a:t>Кількість/площа</a:t>
                      </a:r>
                      <a:endParaRPr lang="en-GB" sz="900" dirty="0">
                        <a:effectLst/>
                        <a:latin typeface="Calibri"/>
                        <a:ea typeface="Calibri"/>
                        <a:cs typeface="Times New Roman"/>
                      </a:endParaRPr>
                    </a:p>
                  </a:txBody>
                  <a:tcPr marL="42522" marR="42522" marT="0" marB="0" anchor="ctr"/>
                </a:tc>
                <a:tc hMerge="1">
                  <a:txBody>
                    <a:bodyPr/>
                    <a:lstStyle/>
                    <a:p>
                      <a:endParaRPr lang="en-GB"/>
                    </a:p>
                  </a:txBody>
                  <a:tcPr/>
                </a:tc>
                <a:extLst>
                  <a:ext uri="{0D108BD9-81ED-4DB2-BD59-A6C34878D82A}">
                    <a16:rowId xmlns="" xmlns:a16="http://schemas.microsoft.com/office/drawing/2014/main" val="10001"/>
                  </a:ext>
                </a:extLst>
              </a:tr>
              <a:tr h="238415">
                <a:tc gridSpan="3">
                  <a:txBody>
                    <a:bodyPr/>
                    <a:lstStyle/>
                    <a:p>
                      <a:pPr>
                        <a:spcAft>
                          <a:spcPts val="0"/>
                        </a:spcAft>
                      </a:pPr>
                      <a:r>
                        <a:rPr lang="uk-UA" sz="1400" dirty="0">
                          <a:effectLst/>
                          <a:latin typeface="Times New Roman" pitchFamily="18" charset="0"/>
                          <a:cs typeface="Times New Roman" pitchFamily="18" charset="0"/>
                        </a:rPr>
                        <a:t>Бібліотека</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2"/>
                  </a:ext>
                </a:extLst>
              </a:tr>
              <a:tr h="238415">
                <a:tc>
                  <a:txBody>
                    <a:bodyPr/>
                    <a:lstStyle/>
                    <a:p>
                      <a:pPr>
                        <a:spcAft>
                          <a:spcPts val="0"/>
                        </a:spcAft>
                      </a:pPr>
                      <a:r>
                        <a:rPr lang="ru-RU" sz="1400" dirty="0">
                          <a:effectLst/>
                          <a:latin typeface="Times New Roman" pitchFamily="18" charset="0"/>
                          <a:cs typeface="Times New Roman" pitchFamily="18" charset="0"/>
                        </a:rPr>
                        <a:t>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Зала бібліотеки</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rPr>
                        <a:t>2</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3"/>
                  </a:ext>
                </a:extLst>
              </a:tr>
              <a:tr h="238415">
                <a:tc>
                  <a:txBody>
                    <a:bodyPr/>
                    <a:lstStyle/>
                    <a:p>
                      <a:pPr>
                        <a:spcAft>
                          <a:spcPts val="0"/>
                        </a:spcAft>
                      </a:pPr>
                      <a:r>
                        <a:rPr lang="ru-RU" sz="1400" dirty="0">
                          <a:effectLst/>
                          <a:latin typeface="Times New Roman" pitchFamily="18" charset="0"/>
                          <a:cs typeface="Times New Roman" pitchFamily="18" charset="0"/>
                        </a:rPr>
                        <a:t>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Книгосховище</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rPr>
                        <a:t>1</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4"/>
                  </a:ext>
                </a:extLst>
              </a:tr>
              <a:tr h="238415">
                <a:tc gridSpan="3">
                  <a:txBody>
                    <a:bodyPr/>
                    <a:lstStyle/>
                    <a:p>
                      <a:pPr>
                        <a:spcAft>
                          <a:spcPts val="0"/>
                        </a:spcAft>
                      </a:pPr>
                      <a:r>
                        <a:rPr lang="uk-UA" sz="1400" dirty="0">
                          <a:effectLst/>
                          <a:latin typeface="Times New Roman" pitchFamily="18" charset="0"/>
                          <a:cs typeface="Times New Roman" pitchFamily="18" charset="0"/>
                        </a:rPr>
                        <a:t>Громадське харчування</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5"/>
                  </a:ext>
                </a:extLst>
              </a:tr>
              <a:tr h="238415">
                <a:tc>
                  <a:txBody>
                    <a:bodyPr/>
                    <a:lstStyle/>
                    <a:p>
                      <a:pPr>
                        <a:spcAft>
                          <a:spcPts val="0"/>
                        </a:spcAft>
                      </a:pPr>
                      <a:r>
                        <a:rPr lang="ru-RU" sz="1400" dirty="0">
                          <a:effectLst/>
                          <a:latin typeface="Times New Roman" pitchFamily="18" charset="0"/>
                          <a:cs typeface="Times New Roman" pitchFamily="18" charset="0"/>
                        </a:rPr>
                        <a:t>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Кав’ярня</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rPr>
                        <a:t>1</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6"/>
                  </a:ext>
                </a:extLst>
              </a:tr>
              <a:tr h="238415">
                <a:tc gridSpan="3">
                  <a:txBody>
                    <a:bodyPr/>
                    <a:lstStyle/>
                    <a:p>
                      <a:pPr>
                        <a:spcAft>
                          <a:spcPts val="0"/>
                        </a:spcAft>
                      </a:pPr>
                      <a:r>
                        <a:rPr lang="uk-UA" sz="1400" dirty="0">
                          <a:effectLst/>
                          <a:latin typeface="Times New Roman" pitchFamily="18" charset="0"/>
                          <a:cs typeface="Times New Roman" pitchFamily="18" charset="0"/>
                        </a:rPr>
                        <a:t>Зали загальні</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7"/>
                  </a:ext>
                </a:extLst>
              </a:tr>
              <a:tr h="238415">
                <a:tc>
                  <a:txBody>
                    <a:bodyPr/>
                    <a:lstStyle/>
                    <a:p>
                      <a:pPr>
                        <a:spcAft>
                          <a:spcPts val="0"/>
                        </a:spcAft>
                      </a:pPr>
                      <a:r>
                        <a:rPr lang="ru-RU" sz="1400" dirty="0">
                          <a:effectLst/>
                          <a:latin typeface="Times New Roman" pitchFamily="18" charset="0"/>
                          <a:cs typeface="Times New Roman" pitchFamily="18" charset="0"/>
                        </a:rPr>
                        <a:t>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Зала майстер-класів/настільних ігор</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rPr>
                        <a:t>1</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08"/>
                  </a:ext>
                </a:extLst>
              </a:tr>
              <a:tr h="238415">
                <a:tc>
                  <a:txBody>
                    <a:bodyPr/>
                    <a:lstStyle/>
                    <a:p>
                      <a:pPr>
                        <a:spcAft>
                          <a:spcPts val="0"/>
                        </a:spcAft>
                      </a:pPr>
                      <a:r>
                        <a:rPr lang="ru-RU" sz="1400" dirty="0">
                          <a:effectLst/>
                          <a:latin typeface="Times New Roman" pitchFamily="18" charset="0"/>
                          <a:cs typeface="Times New Roman" pitchFamily="18" charset="0"/>
                        </a:rPr>
                        <a:t>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Зала </a:t>
                      </a:r>
                      <a:r>
                        <a:rPr lang="uk-UA" sz="1400" dirty="0" err="1">
                          <a:effectLst/>
                          <a:latin typeface="Times New Roman" pitchFamily="18" charset="0"/>
                          <a:cs typeface="Times New Roman" pitchFamily="18" charset="0"/>
                        </a:rPr>
                        <a:t>трансформер</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09"/>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Концертна зала на </a:t>
                      </a:r>
                      <a:r>
                        <a:rPr lang="uk-UA" sz="1400" dirty="0" smtClean="0">
                          <a:effectLst/>
                          <a:latin typeface="Times New Roman" pitchFamily="18" charset="0"/>
                          <a:cs typeface="Times New Roman" pitchFamily="18" charset="0"/>
                        </a:rPr>
                        <a:t>500 чоловік</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0"/>
                  </a:ext>
                </a:extLst>
              </a:tr>
              <a:tr h="238415">
                <a:tc gridSpan="3">
                  <a:txBody>
                    <a:bodyPr/>
                    <a:lstStyle/>
                    <a:p>
                      <a:pPr>
                        <a:spcAft>
                          <a:spcPts val="0"/>
                        </a:spcAft>
                      </a:pPr>
                      <a:r>
                        <a:rPr lang="uk-UA" sz="1400" dirty="0">
                          <a:effectLst/>
                          <a:latin typeface="Times New Roman" pitchFamily="18" charset="0"/>
                          <a:cs typeface="Times New Roman" pitchFamily="18" charset="0"/>
                        </a:rPr>
                        <a:t>Клуб </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1"/>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Гараж/майстерня</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2"/>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Гримерна</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3"/>
                  </a:ext>
                </a:extLst>
              </a:tr>
              <a:tr h="238415">
                <a:tc>
                  <a:txBody>
                    <a:bodyPr/>
                    <a:lstStyle/>
                    <a:p>
                      <a:pPr>
                        <a:spcAft>
                          <a:spcPts val="0"/>
                        </a:spcAft>
                      </a:pPr>
                      <a:r>
                        <a:rPr lang="ru-RU" sz="1400" dirty="0">
                          <a:effectLst/>
                          <a:latin typeface="Times New Roman" pitchFamily="18" charset="0"/>
                          <a:cs typeface="Times New Roman" pitchFamily="18" charset="0"/>
                        </a:rPr>
                        <a:t>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Костюмерна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2</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4"/>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Швейна майстерня</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5"/>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Звукозапис/звукорежисер</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6"/>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Реквізитна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17"/>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Дитячий клуб</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18"/>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err="1">
                          <a:effectLst/>
                          <a:latin typeface="Times New Roman" pitchFamily="18" charset="0"/>
                          <a:cs typeface="Times New Roman" pitchFamily="18" charset="0"/>
                        </a:rPr>
                        <a:t>Коворкінг</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19"/>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Молодіжний простір</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0"/>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Реманентна</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1"/>
                  </a:ext>
                </a:extLst>
              </a:tr>
              <a:tr h="238415">
                <a:tc gridSpan="3">
                  <a:txBody>
                    <a:bodyPr/>
                    <a:lstStyle/>
                    <a:p>
                      <a:pPr>
                        <a:spcAft>
                          <a:spcPts val="0"/>
                        </a:spcAft>
                      </a:pPr>
                      <a:r>
                        <a:rPr lang="uk-UA" sz="1400" dirty="0">
                          <a:effectLst/>
                          <a:latin typeface="Times New Roman" pitchFamily="18" charset="0"/>
                          <a:cs typeface="Times New Roman" pitchFamily="18" charset="0"/>
                        </a:rPr>
                        <a:t>Мистецька освіта</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2"/>
                  </a:ext>
                </a:extLst>
              </a:tr>
              <a:tr h="353546">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600" dirty="0">
                          <a:effectLst/>
                          <a:latin typeface="Times New Roman" pitchFamily="18" charset="0"/>
                          <a:cs typeface="Times New Roman" pitchFamily="18" charset="0"/>
                        </a:rPr>
                        <a:t>Кабінет</a:t>
                      </a:r>
                      <a:r>
                        <a:rPr lang="uk-UA" sz="1400" dirty="0">
                          <a:effectLst/>
                          <a:latin typeface="Times New Roman" pitchFamily="18" charset="0"/>
                          <a:cs typeface="Times New Roman" pitchFamily="18" charset="0"/>
                        </a:rPr>
                        <a:t> образотворчого - мистецтва</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2</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3"/>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Кабінет музики та співу</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2</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4"/>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Кабінет хореографії</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3</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5"/>
                  </a:ext>
                </a:extLst>
              </a:tr>
              <a:tr h="238415">
                <a:tc gridSpan="3">
                  <a:txBody>
                    <a:bodyPr/>
                    <a:lstStyle/>
                    <a:p>
                      <a:pPr>
                        <a:spcAft>
                          <a:spcPts val="0"/>
                        </a:spcAft>
                      </a:pPr>
                      <a:r>
                        <a:rPr lang="uk-UA" sz="1400" dirty="0">
                          <a:effectLst/>
                          <a:latin typeface="Times New Roman" pitchFamily="18" charset="0"/>
                          <a:cs typeface="Times New Roman" pitchFamily="18" charset="0"/>
                        </a:rPr>
                        <a:t>Музей</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6"/>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Виставочна зала</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7"/>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Фондосховище</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8"/>
                  </a:ext>
                </a:extLst>
              </a:tr>
              <a:tr h="238415">
                <a:tc gridSpan="3">
                  <a:txBody>
                    <a:bodyPr/>
                    <a:lstStyle/>
                    <a:p>
                      <a:pPr>
                        <a:spcAft>
                          <a:spcPts val="0"/>
                        </a:spcAft>
                      </a:pPr>
                      <a:r>
                        <a:rPr lang="uk-UA" sz="1400" dirty="0">
                          <a:effectLst/>
                          <a:latin typeface="Times New Roman" pitchFamily="18" charset="0"/>
                          <a:cs typeface="Times New Roman" pitchFamily="18" charset="0"/>
                        </a:rPr>
                        <a:t>Офіс</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29"/>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Адміністрація</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3</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0"/>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Керівники напрямків</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3</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1"/>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Кухня/їдальня</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a:effectLst/>
                        </a:rPr>
                        <a:t>1</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2"/>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Психолог</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smtClean="0">
                          <a:effectLst/>
                          <a:latin typeface="+mn-lt"/>
                          <a:ea typeface="+mn-ea"/>
                          <a:cs typeface="+mn-cs"/>
                        </a:rPr>
                        <a:t>1</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3"/>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Салон краси</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lgn="l">
                        <a:spcAft>
                          <a:spcPts val="0"/>
                        </a:spcAft>
                      </a:pPr>
                      <a:r>
                        <a:rPr lang="ru-RU" sz="1400" dirty="0" smtClean="0">
                          <a:effectLst/>
                        </a:rPr>
                        <a:t>1</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4"/>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Фітнес</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lgn="l">
                        <a:spcAft>
                          <a:spcPts val="0"/>
                        </a:spcAft>
                      </a:pPr>
                      <a:r>
                        <a:rPr lang="ru-RU" sz="1400" dirty="0" smtClean="0">
                          <a:effectLst/>
                        </a:rPr>
                        <a:t>1</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5"/>
                  </a:ext>
                </a:extLst>
              </a:tr>
              <a:tr h="238415">
                <a:tc gridSpan="3">
                  <a:txBody>
                    <a:bodyPr/>
                    <a:lstStyle/>
                    <a:p>
                      <a:pPr>
                        <a:spcAft>
                          <a:spcPts val="0"/>
                        </a:spcAft>
                      </a:pPr>
                      <a:r>
                        <a:rPr lang="uk-UA" sz="1400" dirty="0">
                          <a:effectLst/>
                          <a:latin typeface="Times New Roman" pitchFamily="18" charset="0"/>
                          <a:cs typeface="Times New Roman" pitchFamily="18" charset="0"/>
                        </a:rPr>
                        <a:t>Спільні комунікації</a:t>
                      </a:r>
                      <a:endParaRPr lang="en-GB" sz="1400" dirty="0">
                        <a:effectLst/>
                        <a:latin typeface="Times New Roman" pitchFamily="18" charset="0"/>
                        <a:ea typeface="Calibri"/>
                        <a:cs typeface="Times New Roman" pitchFamily="18" charset="0"/>
                      </a:endParaRPr>
                    </a:p>
                  </a:txBody>
                  <a:tcPr marL="42522" marR="42522" marT="0" marB="0"/>
                </a:tc>
                <a:tc hMerge="1">
                  <a:txBody>
                    <a:bodyPr/>
                    <a:lstStyle/>
                    <a:p>
                      <a:endParaRPr lang="en-GB"/>
                    </a:p>
                  </a:txBody>
                  <a:tcPr/>
                </a:tc>
                <a:tc hMerge="1">
                  <a:txBody>
                    <a:bodyPr/>
                    <a:lstStyle/>
                    <a:p>
                      <a:endParaRPr lang="en-GB"/>
                    </a:p>
                  </a:txBody>
                  <a:tcPr/>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6"/>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Коридор </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ru-RU" sz="1400" dirty="0">
                          <a:effectLst/>
                        </a:rPr>
                        <a:t> </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37"/>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smtClean="0">
                          <a:effectLst/>
                          <a:latin typeface="Times New Roman" pitchFamily="18" charset="0"/>
                          <a:cs typeface="Times New Roman" pitchFamily="18" charset="0"/>
                        </a:rPr>
                        <a:t>Лобі/гардеробна</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ru-RU" sz="1400" dirty="0">
                          <a:effectLst/>
                        </a:rPr>
                        <a:t> </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8"/>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С</a:t>
                      </a:r>
                      <a:r>
                        <a:rPr lang="uk-UA" sz="1400" dirty="0" smtClean="0">
                          <a:effectLst/>
                          <a:latin typeface="Times New Roman" pitchFamily="18" charset="0"/>
                          <a:cs typeface="Times New Roman" pitchFamily="18" charset="0"/>
                        </a:rPr>
                        <a:t>/в </a:t>
                      </a:r>
                      <a:r>
                        <a:rPr lang="uk-UA" sz="1400" dirty="0">
                          <a:effectLst/>
                          <a:latin typeface="Times New Roman" pitchFamily="18" charset="0"/>
                          <a:cs typeface="Times New Roman" pitchFamily="18" charset="0"/>
                        </a:rPr>
                        <a:t>ж</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ru-RU" sz="1400">
                          <a:effectLst/>
                        </a:rPr>
                        <a:t> </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39"/>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С</a:t>
                      </a:r>
                      <a:r>
                        <a:rPr lang="uk-UA" sz="1400" dirty="0" smtClean="0">
                          <a:effectLst/>
                          <a:latin typeface="Times New Roman" pitchFamily="18" charset="0"/>
                          <a:cs typeface="Times New Roman" pitchFamily="18" charset="0"/>
                        </a:rPr>
                        <a:t>/в </a:t>
                      </a:r>
                      <a:r>
                        <a:rPr lang="uk-UA" sz="1400" dirty="0">
                          <a:effectLst/>
                          <a:latin typeface="Times New Roman" pitchFamily="18" charset="0"/>
                          <a:cs typeface="Times New Roman" pitchFamily="18" charset="0"/>
                        </a:rPr>
                        <a:t>ч</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ru-RU" sz="1400">
                          <a:effectLst/>
                        </a:rPr>
                        <a:t> </a:t>
                      </a:r>
                      <a:endParaRPr lang="en-GB" sz="140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40"/>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a:effectLst/>
                          <a:latin typeface="Times New Roman" pitchFamily="18" charset="0"/>
                          <a:cs typeface="Times New Roman" pitchFamily="18" charset="0"/>
                        </a:rPr>
                        <a:t>С</a:t>
                      </a:r>
                      <a:r>
                        <a:rPr lang="uk-UA" sz="1400" dirty="0" smtClean="0">
                          <a:effectLst/>
                          <a:latin typeface="Times New Roman" pitchFamily="18" charset="0"/>
                          <a:cs typeface="Times New Roman" pitchFamily="18" charset="0"/>
                        </a:rPr>
                        <a:t>/в </a:t>
                      </a:r>
                      <a:r>
                        <a:rPr lang="uk-UA" sz="1400" dirty="0">
                          <a:effectLst/>
                          <a:latin typeface="Times New Roman" pitchFamily="18" charset="0"/>
                          <a:cs typeface="Times New Roman" pitchFamily="18" charset="0"/>
                        </a:rPr>
                        <a:t>інклюзивний</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ru-RU" sz="1400" dirty="0">
                          <a:effectLst/>
                        </a:rPr>
                        <a:t> </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a:effectLst/>
                        </a:rPr>
                        <a:t> </a:t>
                      </a:r>
                      <a:endParaRPr lang="en-GB" sz="1400">
                        <a:effectLst/>
                        <a:latin typeface="Calibri"/>
                        <a:ea typeface="Calibri"/>
                        <a:cs typeface="Times New Roman"/>
                      </a:endParaRPr>
                    </a:p>
                  </a:txBody>
                  <a:tcPr marL="0" marR="0" marT="0" marB="0" anchor="ctr"/>
                </a:tc>
                <a:extLst>
                  <a:ext uri="{0D108BD9-81ED-4DB2-BD59-A6C34878D82A}">
                    <a16:rowId xmlns="" xmlns:a16="http://schemas.microsoft.com/office/drawing/2014/main" val="10041"/>
                  </a:ext>
                </a:extLst>
              </a:tr>
              <a:tr h="238415">
                <a:tc>
                  <a:txBody>
                    <a:bodyPr/>
                    <a:lstStyle/>
                    <a:p>
                      <a:pPr>
                        <a:spcAft>
                          <a:spcPts val="0"/>
                        </a:spcAft>
                      </a:pPr>
                      <a:r>
                        <a:rPr lang="ru-RU" sz="1400">
                          <a:effectLst/>
                          <a:latin typeface="Times New Roman" pitchFamily="18" charset="0"/>
                          <a:cs typeface="Times New Roman" pitchFamily="18" charset="0"/>
                        </a:rPr>
                        <a:t> </a:t>
                      </a:r>
                      <a:endParaRPr lang="en-GB" sz="140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uk-UA" sz="1400" dirty="0" smtClean="0">
                          <a:effectLst/>
                          <a:latin typeface="Times New Roman" pitchFamily="18" charset="0"/>
                          <a:cs typeface="Times New Roman" pitchFamily="18" charset="0"/>
                        </a:rPr>
                        <a:t>Хол</a:t>
                      </a:r>
                      <a:endParaRPr lang="en-GB" sz="1400" dirty="0">
                        <a:effectLst/>
                        <a:latin typeface="Times New Roman" pitchFamily="18" charset="0"/>
                        <a:ea typeface="Calibri"/>
                        <a:cs typeface="Times New Roman" pitchFamily="18" charset="0"/>
                      </a:endParaRPr>
                    </a:p>
                  </a:txBody>
                  <a:tcPr marL="42522" marR="42522" marT="0" marB="0"/>
                </a:tc>
                <a:tc>
                  <a:txBody>
                    <a:bodyPr/>
                    <a:lstStyle/>
                    <a:p>
                      <a:pPr>
                        <a:spcAft>
                          <a:spcPts val="0"/>
                        </a:spcAft>
                      </a:pPr>
                      <a:r>
                        <a:rPr lang="ru-RU" sz="1400" dirty="0">
                          <a:effectLst/>
                        </a:rPr>
                        <a:t> </a:t>
                      </a:r>
                      <a:endParaRPr lang="en-GB" sz="1400" dirty="0">
                        <a:effectLst/>
                        <a:latin typeface="Calibri"/>
                        <a:ea typeface="Calibri"/>
                        <a:cs typeface="Times New Roman"/>
                      </a:endParaRPr>
                    </a:p>
                  </a:txBody>
                  <a:tcPr marL="42522" marR="42522" marT="0" marB="0"/>
                </a:tc>
                <a:tc>
                  <a:txBody>
                    <a:bodyPr/>
                    <a:lstStyle/>
                    <a:p>
                      <a:pPr>
                        <a:lnSpc>
                          <a:spcPct val="115000"/>
                        </a:lnSpc>
                        <a:spcAft>
                          <a:spcPts val="1000"/>
                        </a:spcAft>
                      </a:pPr>
                      <a:r>
                        <a:rPr lang="en-GB" sz="1400" dirty="0">
                          <a:effectLst/>
                        </a:rPr>
                        <a:t> </a:t>
                      </a:r>
                      <a:endParaRPr lang="en-GB" sz="1400" dirty="0">
                        <a:effectLst/>
                        <a:latin typeface="Calibri"/>
                        <a:ea typeface="Calibri"/>
                        <a:cs typeface="Times New Roman"/>
                      </a:endParaRPr>
                    </a:p>
                  </a:txBody>
                  <a:tcPr marL="0" marR="0" marT="0" marB="0" anchor="ctr"/>
                </a:tc>
                <a:extLst>
                  <a:ext uri="{0D108BD9-81ED-4DB2-BD59-A6C34878D82A}">
                    <a16:rowId xmlns="" xmlns:a16="http://schemas.microsoft.com/office/drawing/2014/main" val="10042"/>
                  </a:ext>
                </a:extLst>
              </a:tr>
            </a:tbl>
          </a:graphicData>
        </a:graphic>
      </p:graphicFrame>
    </p:spTree>
    <p:extLst>
      <p:ext uri="{BB962C8B-B14F-4D97-AF65-F5344CB8AC3E}">
        <p14:creationId xmlns:p14="http://schemas.microsoft.com/office/powerpoint/2010/main" val="3635587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2331" y="314325"/>
            <a:ext cx="17983200" cy="24314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uk-UA" sz="3200" b="1" i="1" dirty="0"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Під час </a:t>
            </a:r>
            <a:r>
              <a:rPr lang="uk-UA" sz="3200" b="1" i="1" dirty="0" err="1"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проєктування</a:t>
            </a:r>
            <a:r>
              <a:rPr lang="uk-UA" sz="3200" b="1" i="1" dirty="0"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ЦКП обов’язковим є врахування заходів  щодо  організації  «</a:t>
            </a:r>
            <a:r>
              <a:rPr lang="uk-UA" sz="3200" b="1" i="1" dirty="0" err="1"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безбар’єрного</a:t>
            </a:r>
            <a:r>
              <a:rPr lang="uk-UA" sz="3200" b="1" i="1" dirty="0"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середовища»  для  людей  з обмеженими  фізичними  можливостями.</a:t>
            </a:r>
          </a:p>
          <a:p>
            <a:pPr algn="just"/>
            <a:r>
              <a:rPr lang="ru-RU" sz="3200" dirty="0">
                <a:latin typeface="Times New Roman" pitchFamily="18" charset="0"/>
                <a:cs typeface="Times New Roman" pitchFamily="18" charset="0"/>
              </a:rPr>
              <a:t>		</a:t>
            </a:r>
            <a:r>
              <a:rPr lang="uk-UA" sz="2800" b="1" dirty="0" err="1">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Безбар’єрність</a:t>
            </a:r>
            <a:r>
              <a:rPr lang="uk-UA" sz="2800" b="1" dirty="0">
                <a:solidFill>
                  <a:schemeClr val="tx2">
                    <a:lumMod val="75000"/>
                  </a:schemeClr>
                </a:solidFill>
                <a:latin typeface="Times New Roman" pitchFamily="18" charset="0"/>
                <a:cs typeface="Times New Roman" pitchFamily="18" charset="0"/>
              </a:rPr>
              <a:t> - це норма, яка має бути закріплена на рівні кожної громади. Люди літнього віку, батьки з дитячими візочками, люди з інвалідністю та інші представники </a:t>
            </a:r>
            <a:r>
              <a:rPr lang="uk-UA" sz="2800" b="1" dirty="0" err="1">
                <a:solidFill>
                  <a:schemeClr val="tx2">
                    <a:lumMod val="75000"/>
                  </a:schemeClr>
                </a:solidFill>
                <a:latin typeface="Times New Roman" pitchFamily="18" charset="0"/>
                <a:cs typeface="Times New Roman" pitchFamily="18" charset="0"/>
              </a:rPr>
              <a:t>маломобільних</a:t>
            </a:r>
            <a:r>
              <a:rPr lang="uk-UA" sz="2800" b="1" dirty="0">
                <a:solidFill>
                  <a:schemeClr val="tx2">
                    <a:lumMod val="75000"/>
                  </a:schemeClr>
                </a:solidFill>
                <a:latin typeface="Times New Roman" pitchFamily="18" charset="0"/>
                <a:cs typeface="Times New Roman" pitchFamily="18" charset="0"/>
              </a:rPr>
              <a:t> груп не повинні стикатися з бар’єрами чи відчувати дискомфорт через те, що будівлі не адаптовані для перебування </a:t>
            </a:r>
            <a:r>
              <a:rPr lang="uk-UA" sz="2800" b="1" dirty="0" smtClean="0">
                <a:solidFill>
                  <a:schemeClr val="tx2">
                    <a:lumMod val="75000"/>
                  </a:schemeClr>
                </a:solidFill>
                <a:latin typeface="Times New Roman" pitchFamily="18" charset="0"/>
                <a:cs typeface="Times New Roman" pitchFamily="18" charset="0"/>
              </a:rPr>
              <a:t>та </a:t>
            </a:r>
            <a:r>
              <a:rPr lang="uk-UA" sz="2800" b="1" dirty="0">
                <a:solidFill>
                  <a:schemeClr val="tx2">
                    <a:lumMod val="75000"/>
                  </a:schemeClr>
                </a:solidFill>
                <a:latin typeface="Times New Roman" pitchFamily="18" charset="0"/>
                <a:cs typeface="Times New Roman" pitchFamily="18" charset="0"/>
              </a:rPr>
              <a:t>пересування ними. </a:t>
            </a:r>
          </a:p>
        </p:txBody>
      </p:sp>
      <p:sp>
        <p:nvSpPr>
          <p:cNvPr id="3" name="Прямоугольник 2"/>
          <p:cNvSpPr/>
          <p:nvPr/>
        </p:nvSpPr>
        <p:spPr>
          <a:xfrm>
            <a:off x="9408205" y="5035518"/>
            <a:ext cx="9632950" cy="4401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just"/>
            <a:r>
              <a:rPr lang="uk-UA" sz="2000" b="1" dirty="0" smtClean="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Керуючись </a:t>
            </a:r>
            <a:r>
              <a:rPr lang="uk-UA" sz="2000" b="1" dirty="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ДБН В.2.2-40:2018 ІНКЛЮЗИВНІСТЬ БУДІВЕЛЬ І СПОРУД </a:t>
            </a:r>
            <a:endParaRPr lang="uk-UA" sz="2000" b="1" dirty="0" smtClean="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just"/>
            <a:r>
              <a:rPr lang="uk-UA" sz="2000" b="1" dirty="0" smtClean="0">
                <a:solidFill>
                  <a:schemeClr val="tx2">
                    <a:lumMod val="75000"/>
                  </a:schemeClr>
                </a:solidFill>
                <a:latin typeface="Times New Roman" pitchFamily="18" charset="0"/>
                <a:cs typeface="Times New Roman" pitchFamily="18" charset="0"/>
              </a:rPr>
              <a:t>Відкриті </a:t>
            </a:r>
            <a:r>
              <a:rPr lang="uk-UA" sz="2000" b="1" dirty="0">
                <a:solidFill>
                  <a:schemeClr val="tx2">
                    <a:lumMod val="75000"/>
                  </a:schemeClr>
                </a:solidFill>
                <a:latin typeface="Times New Roman" pitchFamily="18" charset="0"/>
                <a:cs typeface="Times New Roman" pitchFamily="18" charset="0"/>
              </a:rPr>
              <a:t>сходи на пішохідних шляхах повинні бути рівними, суцільними, з </a:t>
            </a:r>
            <a:r>
              <a:rPr lang="uk-UA" sz="2000" b="1" dirty="0" err="1">
                <a:solidFill>
                  <a:schemeClr val="tx2">
                    <a:lumMod val="75000"/>
                  </a:schemeClr>
                </a:solidFill>
                <a:latin typeface="Times New Roman" pitchFamily="18" charset="0"/>
                <a:cs typeface="Times New Roman" pitchFamily="18" charset="0"/>
              </a:rPr>
              <a:t>підсходинками</a:t>
            </a:r>
            <a:r>
              <a:rPr lang="uk-UA" sz="2000" b="1" dirty="0">
                <a:solidFill>
                  <a:schemeClr val="tx2">
                    <a:lumMod val="75000"/>
                  </a:schemeClr>
                </a:solidFill>
                <a:latin typeface="Times New Roman" pitchFamily="18" charset="0"/>
                <a:cs typeface="Times New Roman" pitchFamily="18" charset="0"/>
              </a:rPr>
              <a:t> (лицьова вертикальна частина сходинки), із шорсткуватою поверхнею. </a:t>
            </a:r>
          </a:p>
          <a:p>
            <a:pPr algn="just"/>
            <a:r>
              <a:rPr lang="uk-UA" sz="2000" b="1" dirty="0">
                <a:solidFill>
                  <a:schemeClr val="tx2">
                    <a:lumMod val="75000"/>
                  </a:schemeClr>
                </a:solidFill>
                <a:latin typeface="Times New Roman" pitchFamily="18" charset="0"/>
                <a:cs typeface="Times New Roman" pitchFamily="18" charset="0"/>
              </a:rPr>
              <a:t>Ширину маршів відкритих сходів на пішохідних шляхах допускається приймати не менше ніж 1,35 м. </a:t>
            </a:r>
          </a:p>
          <a:p>
            <a:pPr algn="just"/>
            <a:r>
              <a:rPr lang="uk-UA" sz="2000" b="1" dirty="0">
                <a:solidFill>
                  <a:schemeClr val="tx2">
                    <a:lumMod val="75000"/>
                  </a:schemeClr>
                </a:solidFill>
                <a:latin typeface="Times New Roman" pitchFamily="18" charset="0"/>
                <a:cs typeface="Times New Roman" pitchFamily="18" charset="0"/>
              </a:rPr>
              <a:t>Ширина пандуса повинна бути в просвіті не менше ніж: за однобічним рухом 1,2 м, за двобічним -1,8 м. Максимальна висота одного підйому відкритого пандусу на шляхах руху не повинна перевищувати 0,8 м. </a:t>
            </a:r>
          </a:p>
          <a:p>
            <a:pPr algn="just"/>
            <a:r>
              <a:rPr lang="uk-UA" sz="2000" b="1" dirty="0">
                <a:solidFill>
                  <a:schemeClr val="tx2">
                    <a:lumMod val="75000"/>
                  </a:schemeClr>
                </a:solidFill>
                <a:latin typeface="Times New Roman" pitchFamily="18" charset="0"/>
                <a:cs typeface="Times New Roman" pitchFamily="18" charset="0"/>
              </a:rPr>
              <a:t>Відкриті пандуси на шляхах руху повинні мати двобічну огорожу з поручнями на висоті 0,7 м і 0,9 м, а в закладах дошкільної освіти на висоті 0,5 м. Поверхня відкритих пандусів на шляхах руху повинна бути шорсткою, чітко маркована кольором або фактурою, контрастною відносно суміжних горизонтальних поверхонь".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131" y="3971925"/>
            <a:ext cx="7219812" cy="5464798"/>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9582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8813" y="237411"/>
            <a:ext cx="6584317" cy="538900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504" y="4505325"/>
            <a:ext cx="11058358" cy="57759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2167731" y="161925"/>
            <a:ext cx="9525000" cy="5170646"/>
          </a:xfrm>
          <a:prstGeom prst="rect">
            <a:avLst/>
          </a:prstGeom>
        </p:spPr>
        <p:txBody>
          <a:bodyPr wrap="square">
            <a:spAutoFit/>
          </a:bodyPr>
          <a:lstStyle/>
          <a:p>
            <a:pPr algn="ctr"/>
            <a:r>
              <a:rPr lang="uk-UA" sz="3000" b="1" dirty="0">
                <a:solidFill>
                  <a:schemeClr val="tx2">
                    <a:lumMod val="75000"/>
                  </a:schemeClr>
                </a:solidFill>
                <a:latin typeface="Times New Roman" pitchFamily="18" charset="0"/>
                <a:cs typeface="Times New Roman" pitchFamily="18" charset="0"/>
              </a:rPr>
              <a:t>Вирішення механічного пандусу для людей з інвалідністю "Замкнутий простір будівлі (ліфти, пожежобезпечні зони, окремі санітарно-гігієнічні та туалетні кімнати з окремим входом), в яких людина може залишитися одна, повинні бути обладнані двобічнім зв'язком із диспетчером або черговим. У таких приміщеннях (кабінах) повинно бути передбачено аварійне освітлення"</a:t>
            </a:r>
          </a:p>
          <a:p>
            <a:pPr algn="just"/>
            <a:endParaRPr lang="uk-UA" b="1" dirty="0">
              <a:solidFill>
                <a:srgbClr val="333333"/>
              </a:solidFill>
              <a:latin typeface="Times New Roman" panose="02020603050405020304" pitchFamily="18" charset="0"/>
            </a:endParaRPr>
          </a:p>
          <a:p>
            <a:pPr algn="just"/>
            <a:endParaRPr lang="ru-RU" b="1" dirty="0">
              <a:solidFill>
                <a:srgbClr val="333333"/>
              </a:solidFill>
              <a:latin typeface="Times New Roman" panose="02020603050405020304" pitchFamily="18" charset="0"/>
            </a:endParaRPr>
          </a:p>
          <a:p>
            <a:pPr algn="just"/>
            <a:endParaRPr lang="ru-RU" b="1" dirty="0">
              <a:solidFill>
                <a:srgbClr val="333333"/>
              </a:solidFill>
              <a:latin typeface="Times New Roman" panose="02020603050405020304" pitchFamily="18" charset="0"/>
            </a:endParaRPr>
          </a:p>
          <a:p>
            <a:pPr algn="just"/>
            <a:endParaRPr lang="ru-RU" b="1" dirty="0">
              <a:solidFill>
                <a:srgbClr val="333333"/>
              </a:solidFill>
              <a:latin typeface="Times New Roman" panose="02020603050405020304" pitchFamily="18" charset="0"/>
            </a:endParaRPr>
          </a:p>
          <a:p>
            <a:pPr algn="just"/>
            <a:endParaRPr lang="uk-UA" b="1" dirty="0">
              <a:solidFill>
                <a:srgbClr val="333333"/>
              </a:solidFill>
              <a:latin typeface="Times New Roman" panose="02020603050405020304" pitchFamily="18" charset="0"/>
            </a:endParaRPr>
          </a:p>
        </p:txBody>
      </p:sp>
      <p:sp>
        <p:nvSpPr>
          <p:cNvPr id="9" name="Прямоугольник 8"/>
          <p:cNvSpPr/>
          <p:nvPr/>
        </p:nvSpPr>
        <p:spPr>
          <a:xfrm>
            <a:off x="11921332" y="5791269"/>
            <a:ext cx="7349332" cy="5355312"/>
          </a:xfrm>
          <a:prstGeom prst="rect">
            <a:avLst/>
          </a:prstGeom>
        </p:spPr>
        <p:txBody>
          <a:bodyPr wrap="square">
            <a:spAutoFit/>
          </a:bodyPr>
          <a:lstStyle/>
          <a:p>
            <a:pPr algn="ctr"/>
            <a:r>
              <a:rPr lang="uk-UA" sz="2800" b="1" dirty="0">
                <a:solidFill>
                  <a:schemeClr val="tx2">
                    <a:lumMod val="75000"/>
                  </a:schemeClr>
                </a:solidFill>
                <a:latin typeface="Times New Roman" pitchFamily="18" charset="0"/>
                <a:cs typeface="Times New Roman" pitchFamily="18" charset="0"/>
              </a:rPr>
              <a:t>Вмикач(і) освітлення встановлюється виключно з боку дверної ручки, на висоті 0,8 м - 1,10м та відстані не більше ніж 0,4 м від двері. Заклади, в яких нормативна вимога зобов'язує встановлення вмикача освітлення на висоті вище ніж 1,10 м, приміщення туалету в обов'язковому порядку комплектується автоматичним вмикачем з датчиком </a:t>
            </a:r>
            <a:r>
              <a:rPr lang="uk-UA" sz="2800" b="1" dirty="0" smtClean="0">
                <a:solidFill>
                  <a:schemeClr val="tx2">
                    <a:lumMod val="75000"/>
                  </a:schemeClr>
                </a:solidFill>
                <a:latin typeface="Times New Roman" pitchFamily="18" charset="0"/>
                <a:cs typeface="Times New Roman" pitchFamily="18" charset="0"/>
              </a:rPr>
              <a:t>присутності</a:t>
            </a:r>
            <a:r>
              <a:rPr lang="uk-UA" sz="2800" b="1" dirty="0">
                <a:solidFill>
                  <a:schemeClr val="tx2">
                    <a:lumMod val="75000"/>
                  </a:schemeClr>
                </a:solidFill>
                <a:latin typeface="Times New Roman" pitchFamily="18" charset="0"/>
                <a:cs typeface="Times New Roman" pitchFamily="18" charset="0"/>
              </a:rPr>
              <a:t>.</a:t>
            </a:r>
          </a:p>
          <a:p>
            <a:endParaRPr lang="uk-UA" b="1" dirty="0">
              <a:solidFill>
                <a:srgbClr val="7030A0"/>
              </a:solidFill>
            </a:endParaRPr>
          </a:p>
          <a:p>
            <a:endParaRPr lang="ru-RU" b="1" dirty="0">
              <a:solidFill>
                <a:srgbClr val="7030A0"/>
              </a:solidFill>
            </a:endParaRPr>
          </a:p>
          <a:p>
            <a:endParaRPr lang="ru-RU" b="1" dirty="0">
              <a:solidFill>
                <a:srgbClr val="7030A0"/>
              </a:solidFill>
            </a:endParaRPr>
          </a:p>
          <a:p>
            <a:endParaRPr lang="ru-RU" b="1" dirty="0">
              <a:solidFill>
                <a:srgbClr val="7030A0"/>
              </a:solidFill>
            </a:endParaRPr>
          </a:p>
          <a:p>
            <a:endParaRPr lang="en-GB" dirty="0"/>
          </a:p>
        </p:txBody>
      </p:sp>
    </p:spTree>
    <p:extLst>
      <p:ext uri="{BB962C8B-B14F-4D97-AF65-F5344CB8AC3E}">
        <p14:creationId xmlns:p14="http://schemas.microsoft.com/office/powerpoint/2010/main" val="33761400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5130" y="536084"/>
            <a:ext cx="11035655" cy="808404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1024731" y="530359"/>
            <a:ext cx="6705882" cy="8402300"/>
          </a:xfrm>
          <a:prstGeom prst="rect">
            <a:avLst/>
          </a:prstGeom>
        </p:spPr>
        <p:txBody>
          <a:bodyPr wrap="square">
            <a:spAutoFit/>
          </a:bodyPr>
          <a:lstStyle/>
          <a:p>
            <a:pPr algn="just"/>
            <a:r>
              <a:rPr lang="uk-UA" sz="3000" b="1" i="1" dirty="0" smtClean="0">
                <a:solidFill>
                  <a:schemeClr val="tx2">
                    <a:lumMod val="50000"/>
                  </a:schemeClr>
                </a:solidFill>
                <a:latin typeface="Times New Roman" pitchFamily="18" charset="0"/>
                <a:cs typeface="Times New Roman" pitchFamily="18" charset="0"/>
              </a:rPr>
              <a:t>	</a:t>
            </a:r>
          </a:p>
          <a:p>
            <a:pPr algn="just"/>
            <a:r>
              <a:rPr lang="uk-UA" sz="3000" b="1" i="1" dirty="0">
                <a:solidFill>
                  <a:schemeClr val="tx2">
                    <a:lumMod val="50000"/>
                  </a:schemeClr>
                </a:solidFill>
                <a:latin typeface="Times New Roman" pitchFamily="18" charset="0"/>
                <a:cs typeface="Times New Roman" pitchFamily="18" charset="0"/>
              </a:rPr>
              <a:t>	</a:t>
            </a:r>
            <a:r>
              <a:rPr lang="uk-UA" sz="3000" b="1" dirty="0" smtClean="0">
                <a:solidFill>
                  <a:schemeClr val="tx2">
                    <a:lumMod val="50000"/>
                  </a:schemeClr>
                </a:solidFill>
                <a:latin typeface="Times New Roman" pitchFamily="18" charset="0"/>
                <a:cs typeface="Times New Roman" pitchFamily="18" charset="0"/>
              </a:rPr>
              <a:t>Для </a:t>
            </a:r>
            <a:r>
              <a:rPr lang="uk-UA" sz="3000" b="1" dirty="0">
                <a:solidFill>
                  <a:schemeClr val="tx2">
                    <a:lumMod val="50000"/>
                  </a:schemeClr>
                </a:solidFill>
                <a:latin typeface="Times New Roman" pitchFamily="18" charset="0"/>
                <a:cs typeface="Times New Roman" pitchFamily="18" charset="0"/>
              </a:rPr>
              <a:t>зовнішніх дверей   </a:t>
            </a:r>
            <a:r>
              <a:rPr lang="uk-UA" sz="3000" b="1" dirty="0" smtClean="0">
                <a:solidFill>
                  <a:schemeClr val="tx2">
                    <a:lumMod val="50000"/>
                  </a:schemeClr>
                </a:solidFill>
                <a:latin typeface="Times New Roman" pitchFamily="18" charset="0"/>
                <a:cs typeface="Times New Roman" pitchFamily="18" charset="0"/>
              </a:rPr>
              <a:t>рекомендована </a:t>
            </a:r>
            <a:r>
              <a:rPr lang="uk-UA" sz="3000" b="1" dirty="0">
                <a:solidFill>
                  <a:schemeClr val="tx2">
                    <a:lumMod val="50000"/>
                  </a:schemeClr>
                </a:solidFill>
                <a:latin typeface="Times New Roman" pitchFamily="18" charset="0"/>
                <a:cs typeface="Times New Roman" pitchFamily="18" charset="0"/>
              </a:rPr>
              <a:t>ширина становить 0,90 м. Для внутрішніх дверей така ширина має бути не меншою як 0,85 м.  Висота дверного прорізу 2,10 м - 2,20 </a:t>
            </a:r>
            <a:r>
              <a:rPr lang="uk-UA" sz="3000" b="1" dirty="0" err="1">
                <a:solidFill>
                  <a:schemeClr val="tx2">
                    <a:lumMod val="50000"/>
                  </a:schemeClr>
                </a:solidFill>
                <a:latin typeface="Times New Roman" pitchFamily="18" charset="0"/>
                <a:cs typeface="Times New Roman" pitchFamily="18" charset="0"/>
              </a:rPr>
              <a:t>м</a:t>
            </a:r>
            <a:r>
              <a:rPr lang="uk-UA" sz="3000" b="1" dirty="0">
                <a:solidFill>
                  <a:schemeClr val="tx2">
                    <a:lumMod val="50000"/>
                  </a:schemeClr>
                </a:solidFill>
                <a:latin typeface="Times New Roman" pitchFamily="18" charset="0"/>
                <a:cs typeface="Times New Roman" pitchFamily="18" charset="0"/>
              </a:rPr>
              <a:t> рекомендована для всіх дверей.</a:t>
            </a:r>
          </a:p>
          <a:p>
            <a:pPr algn="just"/>
            <a:r>
              <a:rPr lang="uk-UA" sz="3000" b="1" dirty="0">
                <a:solidFill>
                  <a:schemeClr val="tx2">
                    <a:lumMod val="50000"/>
                  </a:schemeClr>
                </a:solidFill>
                <a:latin typeface="Times New Roman" pitchFamily="18" charset="0"/>
                <a:cs typeface="Times New Roman" pitchFamily="18" charset="0"/>
              </a:rPr>
              <a:t>											</a:t>
            </a:r>
            <a:r>
              <a:rPr lang="uk-UA" sz="3000" b="1" dirty="0" smtClean="0">
                <a:solidFill>
                  <a:schemeClr val="tx2">
                    <a:lumMod val="50000"/>
                  </a:schemeClr>
                </a:solidFill>
                <a:latin typeface="Times New Roman" pitchFamily="18" charset="0"/>
                <a:cs typeface="Times New Roman" pitchFamily="18" charset="0"/>
              </a:rPr>
              <a:t>Тактильна </a:t>
            </a:r>
            <a:r>
              <a:rPr lang="uk-UA" sz="3000" b="1" dirty="0">
                <a:solidFill>
                  <a:schemeClr val="tx2">
                    <a:lumMod val="50000"/>
                  </a:schemeClr>
                </a:solidFill>
                <a:latin typeface="Times New Roman" pitchFamily="18" charset="0"/>
                <a:cs typeface="Times New Roman" pitchFamily="18" charset="0"/>
              </a:rPr>
              <a:t>інформація   повинна розташовуватися, принаймні, біля дверей і входів в основні приміщення і на планах приміщень. Тактильні знаки або піктограми на тактильних знаках повинні підніматися, принаймні, на 1 мм і мати мінімальну висоту 15 мм, при цьому не більше 50 мм.</a:t>
            </a:r>
          </a:p>
        </p:txBody>
      </p:sp>
    </p:spTree>
    <p:extLst>
      <p:ext uri="{BB962C8B-B14F-4D97-AF65-F5344CB8AC3E}">
        <p14:creationId xmlns:p14="http://schemas.microsoft.com/office/powerpoint/2010/main" val="2268388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862931" y="314325"/>
            <a:ext cx="17221200" cy="10363200"/>
          </a:xfrm>
          <a:noFill/>
        </p:spPr>
        <p:style>
          <a:lnRef idx="2">
            <a:schemeClr val="accent1">
              <a:shade val="50000"/>
            </a:schemeClr>
          </a:lnRef>
          <a:fillRef idx="1">
            <a:schemeClr val="accent1"/>
          </a:fillRef>
          <a:effectRef idx="0">
            <a:schemeClr val="accent1"/>
          </a:effectRef>
          <a:fontRef idx="minor">
            <a:schemeClr val="lt1"/>
          </a:fontRef>
        </p:style>
        <p:txBody>
          <a:bodyPr>
            <a:normAutofit fontScale="25000" lnSpcReduction="20000"/>
          </a:bodyPr>
          <a:lstStyle/>
          <a:p>
            <a:pPr marL="0" indent="0" algn="ctr">
              <a:buNone/>
            </a:pPr>
            <a:r>
              <a:rPr lang="uk-UA" sz="12000" b="1" dirty="0"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Також треба врахувати наявність сховища</a:t>
            </a:r>
          </a:p>
          <a:p>
            <a:pPr marL="0" indent="0" algn="ctr">
              <a:buNone/>
            </a:pPr>
            <a:r>
              <a:rPr lang="uk-UA" sz="16000" b="1" dirty="0" smtClean="0">
                <a:solidFill>
                  <a:schemeClr val="accent3">
                    <a:lumMod val="50000"/>
                  </a:schemeClr>
                </a:solidFill>
                <a:latin typeface="Times New Roman" pitchFamily="18" charset="0"/>
                <a:cs typeface="Times New Roman" pitchFamily="18" charset="0"/>
              </a:rPr>
              <a:t> </a:t>
            </a:r>
            <a:r>
              <a:rPr lang="uk-UA" sz="9600" b="1" dirty="0" smtClean="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Обладнання </a:t>
            </a:r>
            <a:r>
              <a:rPr lang="uk-UA" sz="9600" b="1" dirty="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укриття</a:t>
            </a:r>
          </a:p>
          <a:p>
            <a:pPr algn="just"/>
            <a:r>
              <a:rPr lang="uk-UA" sz="7200" b="1" dirty="0">
                <a:solidFill>
                  <a:schemeClr val="tx2">
                    <a:lumMod val="75000"/>
                  </a:schemeClr>
                </a:solidFill>
                <a:latin typeface="Times New Roman" pitchFamily="18" charset="0"/>
                <a:cs typeface="Times New Roman" pitchFamily="18" charset="0"/>
              </a:rPr>
              <a:t>Сховище є найбільш надійним захистом від усіх </a:t>
            </a:r>
            <a:r>
              <a:rPr lang="uk-UA" sz="7200" b="1" dirty="0" err="1" smtClean="0">
                <a:solidFill>
                  <a:schemeClr val="tx2">
                    <a:lumMod val="75000"/>
                  </a:schemeClr>
                </a:solidFill>
                <a:latin typeface="Times New Roman" pitchFamily="18" charset="0"/>
                <a:cs typeface="Times New Roman" pitchFamily="18" charset="0"/>
              </a:rPr>
              <a:t>уражальних</a:t>
            </a:r>
            <a:r>
              <a:rPr lang="uk-UA" sz="7200" b="1" dirty="0" smtClean="0">
                <a:solidFill>
                  <a:schemeClr val="tx2">
                    <a:lumMod val="75000"/>
                  </a:schemeClr>
                </a:solidFill>
                <a:latin typeface="Times New Roman" pitchFamily="18" charset="0"/>
                <a:cs typeface="Times New Roman" pitchFamily="18" charset="0"/>
              </a:rPr>
              <a:t> </a:t>
            </a:r>
            <a:r>
              <a:rPr lang="uk-UA" sz="7200" b="1" dirty="0">
                <a:solidFill>
                  <a:schemeClr val="tx2">
                    <a:lumMod val="75000"/>
                  </a:schemeClr>
                </a:solidFill>
                <a:latin typeface="Times New Roman" pitchFamily="18" charset="0"/>
                <a:cs typeface="Times New Roman" pitchFamily="18" charset="0"/>
              </a:rPr>
              <a:t>чинників: високих температур і шкідливих газів у зонах пожеж, вибухонебезпечних, радіоактивних і сильнодіючих отруйних речовин, обвалів і уламків зруйнованих будинків і споруд тощо, а також засобів масового ураження і звичайних засобів ураження. Воно обладнане комплексом інженерних споруд, що забезпечують необхідні умови життєдіяльності протягом певного часу.</a:t>
            </a:r>
          </a:p>
          <a:p>
            <a:pPr algn="just"/>
            <a:r>
              <a:rPr lang="uk-UA" sz="7200" b="1" dirty="0">
                <a:solidFill>
                  <a:schemeClr val="tx2">
                    <a:lumMod val="75000"/>
                  </a:schemeClr>
                </a:solidFill>
                <a:latin typeface="Times New Roman" pitchFamily="18" charset="0"/>
                <a:cs typeface="Times New Roman" pitchFamily="18" charset="0"/>
              </a:rPr>
              <a:t>За місцем знаходження сховища бувають вбудованими (у підвалах будинків) і відокремленими (поза будинками), їх споруджують заздалегідь, у мирний час, але можуть будувати і в період загрози нападу або під час воєнних дій (швидко зведені).</a:t>
            </a:r>
          </a:p>
          <a:p>
            <a:pPr algn="just"/>
            <a:r>
              <a:rPr lang="uk-UA" sz="7200" b="1" dirty="0">
                <a:solidFill>
                  <a:schemeClr val="tx2">
                    <a:lumMod val="75000"/>
                  </a:schemeClr>
                </a:solidFill>
                <a:latin typeface="Times New Roman" pitchFamily="18" charset="0"/>
                <a:cs typeface="Times New Roman" pitchFamily="18" charset="0"/>
              </a:rPr>
              <a:t>За місткістю розрізняють малі сховища (</a:t>
            </a:r>
            <a:r>
              <a:rPr lang="uk-UA" sz="7200" b="1" dirty="0" smtClean="0">
                <a:solidFill>
                  <a:schemeClr val="tx2">
                    <a:lumMod val="75000"/>
                  </a:schemeClr>
                </a:solidFill>
                <a:latin typeface="Times New Roman" pitchFamily="18" charset="0"/>
                <a:cs typeface="Times New Roman" pitchFamily="18" charset="0"/>
              </a:rPr>
              <a:t>150-300 </a:t>
            </a:r>
            <a:r>
              <a:rPr lang="uk-UA" sz="7200" b="1" dirty="0">
                <a:solidFill>
                  <a:schemeClr val="tx2">
                    <a:lumMod val="75000"/>
                  </a:schemeClr>
                </a:solidFill>
                <a:latin typeface="Times New Roman" pitchFamily="18" charset="0"/>
                <a:cs typeface="Times New Roman" pitchFamily="18" charset="0"/>
              </a:rPr>
              <a:t>чол.), середні (300-600 чол.) і великі (понад 600 чол.).</a:t>
            </a:r>
          </a:p>
          <a:p>
            <a:pPr algn="just"/>
            <a:r>
              <a:rPr lang="uk-UA" sz="7200" b="1" dirty="0">
                <a:solidFill>
                  <a:schemeClr val="tx2">
                    <a:lumMod val="75000"/>
                  </a:schemeClr>
                </a:solidFill>
                <a:latin typeface="Times New Roman" pitchFamily="18" charset="0"/>
                <a:cs typeface="Times New Roman" pitchFamily="18" charset="0"/>
              </a:rPr>
              <a:t>Сховища мають фільтровентиляційні установки (ФВУ) промислового виготовлення. ФВУ очищає зовнішнє повітря, розподіляє його по відсіках і створює у захисному приміщенні надлишковий тиск, що перешкоджає проникненню зараженого повітря через тріщини і щілини.</a:t>
            </a:r>
          </a:p>
          <a:p>
            <a:pPr marL="0" indent="0" algn="ctr">
              <a:buNone/>
            </a:pPr>
            <a:r>
              <a:rPr lang="uk-UA" sz="7200" b="1" dirty="0">
                <a:solidFill>
                  <a:schemeClr val="tx2">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В усіх сховищах передбачаються два режими вентиляції:</a:t>
            </a:r>
          </a:p>
          <a:p>
            <a:pPr algn="just"/>
            <a:r>
              <a:rPr lang="uk-UA" sz="7200" b="1" dirty="0">
                <a:solidFill>
                  <a:schemeClr val="tx2">
                    <a:lumMod val="75000"/>
                  </a:schemeClr>
                </a:solidFill>
                <a:latin typeface="Times New Roman" pitchFamily="18" charset="0"/>
                <a:cs typeface="Times New Roman" pitchFamily="18" charset="0"/>
              </a:rPr>
              <a:t>чистої, коли зовнішнє повітря очищається від пилу,</a:t>
            </a:r>
          </a:p>
          <a:p>
            <a:pPr algn="just"/>
            <a:r>
              <a:rPr lang="uk-UA" sz="7200" b="1" dirty="0">
                <a:solidFill>
                  <a:schemeClr val="tx2">
                    <a:lumMod val="75000"/>
                  </a:schemeClr>
                </a:solidFill>
                <a:latin typeface="Times New Roman" pitchFamily="18" charset="0"/>
                <a:cs typeface="Times New Roman" pitchFamily="18" charset="0"/>
              </a:rPr>
              <a:t>фільтровентиляції, коли воно проходить крізь поглинальні фільтри, де очищається від радіоактивного пилу, отруйних речовин, СДОР і бактеріологічних засобів.</a:t>
            </a:r>
          </a:p>
          <a:p>
            <a:pPr algn="just"/>
            <a:r>
              <a:rPr lang="uk-UA" sz="7200" b="1" dirty="0">
                <a:solidFill>
                  <a:schemeClr val="tx2">
                    <a:lumMod val="75000"/>
                  </a:schemeClr>
                </a:solidFill>
                <a:latin typeface="Times New Roman" pitchFamily="18" charset="0"/>
                <a:cs typeface="Times New Roman" pitchFamily="18" charset="0"/>
              </a:rPr>
              <a:t>Система водопостачання забезпечує людей водою для життя і гігієнічних потреб від зовнішньої водопровідної мережі. На той випадок, коли водопровід перестане діяти, передбачено аварійний запас води або її джерело. Кожна захисна споруда має систему каналізації для відводу фекальних стоків. Санвузол влаштовують у приміщенні, ізольованому перегородками від секцій сховища, обов'язково з витяжкою.</a:t>
            </a:r>
          </a:p>
          <a:p>
            <a:pPr algn="just"/>
            <a:r>
              <a:rPr lang="uk-UA" sz="7200" b="1" dirty="0">
                <a:solidFill>
                  <a:schemeClr val="tx2">
                    <a:lumMod val="75000"/>
                  </a:schemeClr>
                </a:solidFill>
                <a:latin typeface="Times New Roman" pitchFamily="18" charset="0"/>
                <a:cs typeface="Times New Roman" pitchFamily="18" charset="0"/>
              </a:rPr>
              <a:t>Система опалення сховища працює від опалювальної мережі будинку, під яким воно знаходиться. Освітлюється сховище від міської (об'єктної) електромережі, в аварійних випадках - від автономної електростанції, а якщо її немає - від акумуляторів або ліхтарями.</a:t>
            </a:r>
          </a:p>
          <a:p>
            <a:pPr algn="just"/>
            <a:r>
              <a:rPr lang="uk-UA" sz="7200" b="1" dirty="0">
                <a:solidFill>
                  <a:schemeClr val="tx2">
                    <a:lumMod val="75000"/>
                  </a:schemeClr>
                </a:solidFill>
                <a:latin typeface="Times New Roman" pitchFamily="18" charset="0"/>
                <a:cs typeface="Times New Roman" pitchFamily="18" charset="0"/>
              </a:rPr>
              <a:t>Запас продуктів харчування робиться з розрахунку не менше ніж на дві доби для кожної людини у сховищі.</a:t>
            </a:r>
          </a:p>
          <a:p>
            <a:pPr algn="just"/>
            <a:r>
              <a:rPr lang="uk-UA" sz="7200" b="1" dirty="0">
                <a:solidFill>
                  <a:schemeClr val="tx2">
                    <a:lumMod val="75000"/>
                  </a:schemeClr>
                </a:solidFill>
                <a:latin typeface="Times New Roman" pitchFamily="18" charset="0"/>
                <a:cs typeface="Times New Roman" pitchFamily="18" charset="0"/>
              </a:rPr>
              <a:t>Медичне обслуговування здійснюють санітарні пости і медпункти об'єктів народного господарства.</a:t>
            </a:r>
          </a:p>
          <a:p>
            <a:pPr marL="0" indent="0" algn="ctr">
              <a:buNone/>
            </a:pPr>
            <a:r>
              <a:rPr lang="uk-UA" sz="7200" b="1" dirty="0">
                <a:solidFill>
                  <a:schemeClr val="tx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Правила перебування у захисній </a:t>
            </a:r>
            <a:r>
              <a:rPr lang="uk-UA" sz="7200" b="1" dirty="0" smtClean="0">
                <a:solidFill>
                  <a:schemeClr val="tx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споруді:</a:t>
            </a:r>
            <a:endParaRPr lang="uk-UA" sz="7200" b="1" dirty="0">
              <a:solidFill>
                <a:schemeClr val="tx2">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just"/>
            <a:r>
              <a:rPr lang="uk-UA" sz="7200" b="1" dirty="0">
                <a:solidFill>
                  <a:schemeClr val="tx2">
                    <a:lumMod val="75000"/>
                  </a:schemeClr>
                </a:solidFill>
                <a:latin typeface="Times New Roman" pitchFamily="18" charset="0"/>
                <a:cs typeface="Times New Roman" pitchFamily="18" charset="0"/>
              </a:rPr>
              <a:t>Населення укривається у захисних спорудах за сигналами ЦО. Заходити до них потрібно організовано, швидко і без паніки. У сховищі зручніше розміщуватися групами - з тих, хто разом працює або мешкає в одному будинку. В кожній групі призначають старшого. Тих, хто з дітьми, розміщують в окремих відсіках або у спеціально відведених місцях. Літніх і хворих намагаються влаштувати ближче до вентиляційних труб.</a:t>
            </a:r>
          </a:p>
          <a:p>
            <a:pPr algn="just"/>
            <a:r>
              <a:rPr lang="uk-UA" sz="7200" b="1" dirty="0">
                <a:solidFill>
                  <a:schemeClr val="tx2">
                    <a:lumMod val="75000"/>
                  </a:schemeClr>
                </a:solidFill>
                <a:latin typeface="Times New Roman" pitchFamily="18" charset="0"/>
                <a:cs typeface="Times New Roman" pitchFamily="18" charset="0"/>
              </a:rPr>
              <a:t>У сховище (укриття) потрібно приходити зі своїми засобами індивідуального захисту органів дихання, продуктами харчування і документами. Не дозволяється приносити з собою речі громіздкі, з сильним запахом, легкозаймисті, приводити тварин. У сховищі забороняється ходити без потреби, шуміти, курити, виходити назовні без дозволу коменданта. Всі у сховищі зобов'язані виконувати розпорядження чергового по сховищу, надавати посильну допомогу хворим, інвалідам.</a:t>
            </a:r>
          </a:p>
          <a:p>
            <a:pPr>
              <a:spcBef>
                <a:spcPts val="0"/>
              </a:spcBef>
            </a:pPr>
            <a:endParaRPr lang="ru-RU" sz="2400" dirty="0">
              <a:solidFill>
                <a:srgbClr val="333333"/>
              </a:solidFill>
              <a:latin typeface="Times New Roman" panose="02020603050405020304" pitchFamily="18" charset="0"/>
            </a:endParaRPr>
          </a:p>
          <a:p>
            <a:pPr>
              <a:spcBef>
                <a:spcPts val="0"/>
              </a:spcBef>
            </a:pPr>
            <a:endParaRPr lang="ru-RU" dirty="0">
              <a:solidFill>
                <a:srgbClr val="333333"/>
              </a:solidFill>
              <a:latin typeface="Times New Roman" panose="02020603050405020304" pitchFamily="18" charset="0"/>
            </a:endParaRPr>
          </a:p>
          <a:p>
            <a:pPr>
              <a:spcBef>
                <a:spcPts val="0"/>
              </a:spcBef>
            </a:pPr>
            <a:endParaRPr lang="uk-UA" dirty="0"/>
          </a:p>
        </p:txBody>
      </p:sp>
    </p:spTree>
    <p:extLst>
      <p:ext uri="{BB962C8B-B14F-4D97-AF65-F5344CB8AC3E}">
        <p14:creationId xmlns:p14="http://schemas.microsoft.com/office/powerpoint/2010/main" val="1107067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5331" y="619125"/>
            <a:ext cx="9220200" cy="944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38930" y="6673049"/>
            <a:ext cx="18931731" cy="1892826"/>
          </a:xfrm>
          <a:prstGeom prst="rect">
            <a:avLst/>
          </a:prstGeom>
        </p:spPr>
        <p:txBody>
          <a:bodyPr wrap="square">
            <a:spAutoFit/>
          </a:bodyPr>
          <a:lstStyle/>
          <a:p>
            <a:pPr algn="just"/>
            <a:r>
              <a:rPr lang="ru-RU" sz="2700" b="1" dirty="0"/>
              <a:t>	</a:t>
            </a:r>
            <a:endParaRPr lang="ru-RU" dirty="0"/>
          </a:p>
          <a:p>
            <a:endParaRPr lang="ru-RU" dirty="0"/>
          </a:p>
          <a:p>
            <a:endParaRPr lang="ru-RU" dirty="0"/>
          </a:p>
          <a:p>
            <a:endParaRPr lang="ru-RU" dirty="0"/>
          </a:p>
          <a:p>
            <a:endParaRPr lang="ru-RU" dirty="0"/>
          </a:p>
          <a:p>
            <a:endParaRPr lang="en-GB" dirty="0"/>
          </a:p>
        </p:txBody>
      </p:sp>
      <p:sp>
        <p:nvSpPr>
          <p:cNvPr id="2" name="AutoShape 2" descr="DREAMDIM_DBN_Civil-768x432.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531" y="169863"/>
            <a:ext cx="8943622" cy="624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39942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862931" y="985838"/>
            <a:ext cx="17407732" cy="2025650"/>
          </a:xfrm>
        </p:spPr>
        <p:txBody>
          <a:bodyPr>
            <a:normAutofit fontScale="90000"/>
          </a:bodyPr>
          <a:lstStyle/>
          <a:p>
            <a:pPr algn="ctr"/>
            <a:r>
              <a:rPr lang="uk-UA" b="1" dirty="0"/>
              <a:t/>
            </a:r>
            <a:br>
              <a:rPr lang="uk-UA" b="1" dirty="0"/>
            </a:br>
            <a:r>
              <a:rPr lang="uk-UA" b="1" dirty="0"/>
              <a:t/>
            </a:r>
            <a:br>
              <a:rPr lang="uk-UA" b="1" dirty="0"/>
            </a:br>
            <a:r>
              <a:rPr lang="uk-UA" b="1" dirty="0"/>
              <a:t/>
            </a:r>
            <a:br>
              <a:rPr lang="uk-UA" b="1" dirty="0"/>
            </a:br>
            <a:r>
              <a:rPr lang="uk-UA" sz="10700" b="1" i="1" dirty="0" smtClean="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ДЯКУЄМО   </a:t>
            </a:r>
            <a:r>
              <a:rPr lang="uk-UA" sz="10700" b="1" i="1" dirty="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ЗА  УВАГУ!</a:t>
            </a:r>
            <a:endParaRPr lang="en-GB" sz="10700" b="1" i="1" dirty="0">
              <a:solidFill>
                <a:schemeClr val="accent3">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661185775"/>
      </p:ext>
    </p:extLst>
  </p:cSld>
  <p:clrMapOvr>
    <a:masterClrMapping/>
  </p:clrMapOvr>
</p:sld>
</file>

<file path=ppt/theme/theme1.xml><?xml version="1.0" encoding="utf-8"?>
<a:theme xmlns:a="http://schemas.openxmlformats.org/drawingml/2006/main" name="Легкий дым">
  <a:themeElements>
    <a:clrScheme name="Другая 14">
      <a:dk1>
        <a:srgbClr val="000000"/>
      </a:dk1>
      <a:lt1>
        <a:srgbClr val="FFFFFF"/>
      </a:lt1>
      <a:dk2>
        <a:srgbClr val="2B8156"/>
      </a:dk2>
      <a:lt2>
        <a:srgbClr val="B0E6B0"/>
      </a:lt2>
      <a:accent1>
        <a:srgbClr val="00CC99"/>
      </a:accent1>
      <a:accent2>
        <a:srgbClr val="4584D3"/>
      </a:accent2>
      <a:accent3>
        <a:srgbClr val="5BD078"/>
      </a:accent3>
      <a:accent4>
        <a:srgbClr val="A5D028"/>
      </a:accent4>
      <a:accent5>
        <a:srgbClr val="2B8156"/>
      </a:accent5>
      <a:accent6>
        <a:srgbClr val="05E0DB"/>
      </a:accent6>
      <a:hlink>
        <a:srgbClr val="2B8156"/>
      </a:hlink>
      <a:folHlink>
        <a:srgbClr val="5EAEFF"/>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5131</TotalTime>
  <Words>1177</Words>
  <Application>Microsoft Office PowerPoint</Application>
  <PresentationFormat>Произвольный</PresentationFormat>
  <Paragraphs>346</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Легкий дым</vt:lpstr>
      <vt:lpstr>Презентация PowerPoint</vt:lpstr>
      <vt:lpstr>Презентация PowerPoint</vt:lpstr>
      <vt:lpstr>               Центр культурних послуг не є класичним закладом культури в  широкому розумінні, оскільки цей тип багатофункціонального  закладу дозволяє поєднувати в собі не лише культурну компоненту, а  й інші напрями сфери гуманітарної політики та дрібний бізнес.  Змістовно ЦКП як пазл (конструктор), де цілісна «картинка» чи структура  складається шляхом комбінування різних варіантів змістовних  модулів відповідно до потреб і запитів жителів громади.   ЦКП – це місце, де можна як мінімум отримати безкоштовний доступ  до Інтернету, «видихнути» – відпочити, залишити під наглядом на  короткий час дітей, поспілкуватися з іншими людьми, отримати консультацію,  а також в ідеалі – швидко отримати інші дрібні послуги  повсякденного вжитку (банкомат, перукарня, кава тощо).  </vt:lpstr>
      <vt:lpstr>Презентация PowerPoint</vt:lpstr>
      <vt:lpstr>     В результаті проведеного опитування (анкетування) населення щодо  оновлення переліку культурних послуг та організації їх роботи,  соціологічного дослідження щодо створення та організації функціонування  ЦКП шляхом онлайн фокус-групової роботи, враховуючи критичну ситуацію, було узагальнено варіант моделі ЦКП з такими визначеннями:    - спосіб створення ЦКП – у зв’язку з руйнуванням основної  будівлі КЗ Центру культури та дозвілля і враховуючи  стан на момент деокупації території – реконструкція будівлі з  урахуванням визначеної моделі ЦКП («оптимальний» варіант  архітектурної моделі) та реорганізація існуючого закладу культури;   - місце розташування майбутнього ЦКП на базі існуючого комунального закладу  «Центр культури та дозвілля» Олешківської міської ради  за адресою: вул. Пароходна  28,  місто Олешки, Херсонський район,  Херсонська область (населення пункти, які буде обслуговувати ЦКП:  м.Олешки, с.Солонці, с.Саги, с.Підстепне, селище Підлісне, с.Піщанівка, с.Раденськ, с.Челбурда, с.Козачі Лагері, с.Костогризове, селище Пойма, с.Кринки, с.Поди)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ДЯКУЄМО   ЗА  УВАГУ!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dc:title>
  <dc:creator>Admin</dc:creator>
  <cp:lastModifiedBy>User</cp:lastModifiedBy>
  <cp:revision>328</cp:revision>
  <dcterms:created xsi:type="dcterms:W3CDTF">2021-07-13T10:56:21Z</dcterms:created>
  <dcterms:modified xsi:type="dcterms:W3CDTF">2023-12-18T19:13:09Z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2018-11-26T00:00:00Z</vt:filetime>
  </property>
  <property fmtid="{D5CDD505-2E9C-101B-9397-08002B2CF9AE}" pid="3" name="LastSaved">
    <vt:filetime>2021-07-13T00:00:00Z</vt:filetime>
  </property>
</Properties>
</file>